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38"/>
  </p:notesMasterIdLst>
  <p:sldIdLst>
    <p:sldId id="256" r:id="rId2"/>
    <p:sldId id="304" r:id="rId3"/>
    <p:sldId id="261" r:id="rId4"/>
    <p:sldId id="321" r:id="rId5"/>
    <p:sldId id="322" r:id="rId6"/>
    <p:sldId id="295" r:id="rId7"/>
    <p:sldId id="305" r:id="rId8"/>
    <p:sldId id="286" r:id="rId9"/>
    <p:sldId id="306" r:id="rId10"/>
    <p:sldId id="299" r:id="rId11"/>
    <p:sldId id="289" r:id="rId12"/>
    <p:sldId id="307" r:id="rId13"/>
    <p:sldId id="296" r:id="rId14"/>
    <p:sldId id="324" r:id="rId15"/>
    <p:sldId id="308" r:id="rId16"/>
    <p:sldId id="323" r:id="rId17"/>
    <p:sldId id="297" r:id="rId18"/>
    <p:sldId id="309" r:id="rId19"/>
    <p:sldId id="301" r:id="rId20"/>
    <p:sldId id="290" r:id="rId21"/>
    <p:sldId id="310" r:id="rId22"/>
    <p:sldId id="325" r:id="rId23"/>
    <p:sldId id="311" r:id="rId24"/>
    <p:sldId id="291" r:id="rId25"/>
    <p:sldId id="302" r:id="rId26"/>
    <p:sldId id="326" r:id="rId27"/>
    <p:sldId id="313" r:id="rId28"/>
    <p:sldId id="314" r:id="rId29"/>
    <p:sldId id="293" r:id="rId30"/>
    <p:sldId id="303" r:id="rId31"/>
    <p:sldId id="285" r:id="rId32"/>
    <p:sldId id="315" r:id="rId33"/>
    <p:sldId id="327" r:id="rId34"/>
    <p:sldId id="294" r:id="rId35"/>
    <p:sldId id="316" r:id="rId36"/>
    <p:sldId id="328" r:id="rId37"/>
  </p:sldIdLst>
  <p:sldSz cx="9144000" cy="5143500" type="screen16x9"/>
  <p:notesSz cx="6858000" cy="9144000"/>
  <p:embeddedFontLst>
    <p:embeddedFont>
      <p:font typeface="Walter Turncoat" panose="020B0604020202020204" charset="0"/>
      <p:regular r:id="rId39"/>
    </p:embeddedFont>
    <p:embeddedFont>
      <p:font typeface="Segoe UI Symbol" panose="020B0502040204020203" pitchFamily="34" charset="0"/>
      <p:regular r:id="rId40"/>
    </p:embeddedFont>
    <p:embeddedFont>
      <p:font typeface="Sniglet" panose="020B0604020202020204"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02B235-E408-40E2-8A9D-2D4D54CC1401}">
  <a:tblStyle styleId="{7702B235-E408-40E2-8A9D-2D4D54CC1401}"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42" autoAdjust="0"/>
  </p:normalViewPr>
  <p:slideViewPr>
    <p:cSldViewPr snapToGrid="0">
      <p:cViewPr varScale="1">
        <p:scale>
          <a:sx n="92" d="100"/>
          <a:sy n="92" d="100"/>
        </p:scale>
        <p:origin x="11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Shape 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 name="Shape 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a:t>
            </a:r>
            <a:r>
              <a:rPr lang="en-US" sz="1100" i="1" kern="1200" dirty="0">
                <a:solidFill>
                  <a:schemeClr val="tx1"/>
                </a:solidFill>
                <a:effectLst/>
                <a:latin typeface="+mn-lt"/>
                <a:ea typeface="+mn-ea"/>
                <a:cs typeface="+mn-cs"/>
              </a:rPr>
              <a:t>Teacher tip: If students are unsure where to start, consider creating a list of words on the board to describe dialects. Start with terms like “nasal” or “twangy” and try to build a vocabulary students can use.</a:t>
            </a:r>
            <a:r>
              <a:rPr lang="en-US" sz="1100" kern="1200" dirty="0">
                <a:solidFill>
                  <a:schemeClr val="tx1"/>
                </a:solidFill>
                <a:effectLst/>
                <a:latin typeface="+mn-lt"/>
                <a:ea typeface="+mn-ea"/>
                <a:cs typeface="+mn-cs"/>
              </a:rPr>
              <a:t>]</a:t>
            </a:r>
            <a:endParaRPr lang="en-US" dirty="0">
              <a:effectLst/>
            </a:endParaRPr>
          </a:p>
          <a:p>
            <a:pPr lvl="0">
              <a:spcBef>
                <a:spcPts val="0"/>
              </a:spcBef>
              <a:buNone/>
            </a:pPr>
            <a:endParaRPr dirty="0"/>
          </a:p>
        </p:txBody>
      </p:sp>
    </p:spTree>
    <p:extLst>
      <p:ext uri="{BB962C8B-B14F-4D97-AF65-F5344CB8AC3E}">
        <p14:creationId xmlns:p14="http://schemas.microsoft.com/office/powerpoint/2010/main" val="104928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sz="1100" kern="1200" dirty="0">
                <a:solidFill>
                  <a:schemeClr val="tx1"/>
                </a:solidFill>
                <a:effectLst/>
                <a:latin typeface="+mn-lt"/>
                <a:ea typeface="+mn-ea"/>
                <a:cs typeface="+mn-cs"/>
              </a:rPr>
              <a:t>[</a:t>
            </a:r>
            <a:r>
              <a:rPr lang="en-US" sz="1100" i="1" kern="1200" dirty="0">
                <a:solidFill>
                  <a:schemeClr val="tx1"/>
                </a:solidFill>
                <a:effectLst/>
                <a:latin typeface="+mn-lt"/>
                <a:ea typeface="+mn-ea"/>
                <a:cs typeface="+mn-cs"/>
              </a:rPr>
              <a:t>Teacher tip: It may be useful to demonstrate the importance of intonation, rhythm, and pitch through a piece of literature with dialogue such as </a:t>
            </a:r>
            <a:r>
              <a:rPr lang="en-US" sz="1100" kern="1200" dirty="0">
                <a:solidFill>
                  <a:schemeClr val="tx1"/>
                </a:solidFill>
                <a:effectLst/>
                <a:latin typeface="+mn-lt"/>
                <a:ea typeface="+mn-ea"/>
                <a:cs typeface="+mn-cs"/>
              </a:rPr>
              <a:t>Their Eyes Were Watching God </a:t>
            </a:r>
            <a:r>
              <a:rPr lang="en-US" sz="1100" i="1" kern="1200" dirty="0">
                <a:solidFill>
                  <a:schemeClr val="tx1"/>
                </a:solidFill>
                <a:effectLst/>
                <a:latin typeface="+mn-lt"/>
                <a:ea typeface="+mn-ea"/>
                <a:cs typeface="+mn-cs"/>
              </a:rPr>
              <a:t>by Zora Neale Hurston or</a:t>
            </a:r>
            <a:r>
              <a:rPr lang="en-US" sz="1100" kern="1200" dirty="0">
                <a:solidFill>
                  <a:schemeClr val="tx1"/>
                </a:solidFill>
                <a:effectLst/>
                <a:latin typeface="+mn-lt"/>
                <a:ea typeface="+mn-ea"/>
                <a:cs typeface="+mn-cs"/>
              </a:rPr>
              <a:t> the Color Purple </a:t>
            </a:r>
            <a:r>
              <a:rPr lang="en-US" sz="1100" i="1" kern="1200" dirty="0">
                <a:solidFill>
                  <a:schemeClr val="tx1"/>
                </a:solidFill>
                <a:effectLst/>
                <a:latin typeface="+mn-lt"/>
                <a:ea typeface="+mn-ea"/>
                <a:cs typeface="+mn-cs"/>
              </a:rPr>
              <a:t>by Alice Walker.</a:t>
            </a:r>
            <a:r>
              <a:rPr lang="en-US" sz="1100" kern="1200" dirty="0">
                <a:solidFill>
                  <a:schemeClr val="tx1"/>
                </a:solidFill>
                <a:effectLst/>
                <a:latin typeface="+mn-lt"/>
                <a:ea typeface="+mn-ea"/>
                <a:cs typeface="+mn-cs"/>
              </a:rPr>
              <a:t>]</a:t>
            </a:r>
            <a:endParaRPr dirty="0"/>
          </a:p>
        </p:txBody>
      </p:sp>
    </p:spTree>
    <p:extLst>
      <p:ext uri="{BB962C8B-B14F-4D97-AF65-F5344CB8AC3E}">
        <p14:creationId xmlns:p14="http://schemas.microsoft.com/office/powerpoint/2010/main" val="4288287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242176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0623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96196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72359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54518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47894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806965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707310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sz="1100" i="1" dirty="0"/>
              <a:t>Teacher Tip: Write British English, Southern American English, and African American English on the board. Ask students what words they associate with each variety. You can give them a prompting list (intelligent/posh, dumb/ignorant, thuggish/lazy) or ask them what comes to mind. </a:t>
            </a:r>
          </a:p>
          <a:p>
            <a:pPr lvl="0">
              <a:spcBef>
                <a:spcPts val="0"/>
              </a:spcBef>
              <a:buNone/>
            </a:pPr>
            <a:endParaRPr lang="en-US" sz="11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579276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a:t>
            </a:r>
            <a:r>
              <a:rPr lang="en-US" sz="1100" i="1" kern="1200" dirty="0">
                <a:solidFill>
                  <a:schemeClr val="tx1"/>
                </a:solidFill>
                <a:effectLst/>
                <a:latin typeface="+mn-lt"/>
                <a:ea typeface="+mn-ea"/>
                <a:cs typeface="+mn-cs"/>
              </a:rPr>
              <a:t>Teacher Tip: If students have trouble generating answers, ask them to describe the accents or dialects of the villains in superhero or Disney films.</a:t>
            </a:r>
            <a:r>
              <a:rPr lang="en-US" sz="1100" kern="1200" dirty="0">
                <a:solidFill>
                  <a:schemeClr val="tx1"/>
                </a:solidFill>
                <a:effectLst/>
                <a:latin typeface="+mn-lt"/>
                <a:ea typeface="+mn-ea"/>
                <a:cs typeface="+mn-cs"/>
              </a:rPr>
              <a:t>]</a:t>
            </a:r>
            <a:r>
              <a:rPr lang="en-US" sz="1100" i="1"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lvl="0">
              <a:spcBef>
                <a:spcPts val="0"/>
              </a:spcBef>
              <a:buNone/>
            </a:pPr>
            <a:endParaRPr lang="en-US" sz="11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i="1" dirty="0"/>
          </a:p>
          <a:p>
            <a:pPr lvl="0">
              <a:spcBef>
                <a:spcPts val="0"/>
              </a:spcBef>
              <a:buNone/>
            </a:pPr>
            <a:endParaRPr dirty="0"/>
          </a:p>
        </p:txBody>
      </p:sp>
    </p:spTree>
    <p:extLst>
      <p:ext uri="{BB962C8B-B14F-4D97-AF65-F5344CB8AC3E}">
        <p14:creationId xmlns:p14="http://schemas.microsoft.com/office/powerpoint/2010/main" val="2673167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lang="en-US" sz="11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i="1" dirty="0"/>
          </a:p>
          <a:p>
            <a:pPr lvl="0">
              <a:spcBef>
                <a:spcPts val="0"/>
              </a:spcBef>
              <a:buNone/>
            </a:pPr>
            <a:endParaRPr dirty="0"/>
          </a:p>
        </p:txBody>
      </p:sp>
    </p:spTree>
    <p:extLst>
      <p:ext uri="{BB962C8B-B14F-4D97-AF65-F5344CB8AC3E}">
        <p14:creationId xmlns:p14="http://schemas.microsoft.com/office/powerpoint/2010/main" val="485013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lang="en-US" sz="11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i="1" dirty="0"/>
          </a:p>
          <a:p>
            <a:pPr lvl="0">
              <a:spcBef>
                <a:spcPts val="0"/>
              </a:spcBef>
              <a:buNone/>
            </a:pPr>
            <a:endParaRPr dirty="0"/>
          </a:p>
        </p:txBody>
      </p:sp>
    </p:spTree>
    <p:extLst>
      <p:ext uri="{BB962C8B-B14F-4D97-AF65-F5344CB8AC3E}">
        <p14:creationId xmlns:p14="http://schemas.microsoft.com/office/powerpoint/2010/main" val="518992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036218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a:t>
            </a:r>
            <a:r>
              <a:rPr lang="en-US" sz="1100" i="1" kern="1200" dirty="0">
                <a:solidFill>
                  <a:schemeClr val="tx1"/>
                </a:solidFill>
                <a:effectLst/>
                <a:latin typeface="+mn-lt"/>
                <a:ea typeface="+mn-ea"/>
                <a:cs typeface="+mn-cs"/>
              </a:rPr>
              <a:t>Teacher tip: two examples may be students interpreting “would’ve” as “would of” and “for all intents and purposes” as “for all intensive purposes”</a:t>
            </a:r>
            <a:r>
              <a:rPr lang="en-US" sz="1100" kern="1200" dirty="0">
                <a:solidFill>
                  <a:schemeClr val="tx1"/>
                </a:solidFill>
                <a:effectLst/>
                <a:latin typeface="+mn-lt"/>
                <a:ea typeface="+mn-ea"/>
                <a:cs typeface="+mn-cs"/>
              </a:rPr>
              <a:t>]. </a:t>
            </a:r>
          </a:p>
          <a:p>
            <a:pPr lvl="0">
              <a:spcBef>
                <a:spcPts val="0"/>
              </a:spcBef>
              <a:buNone/>
            </a:pPr>
            <a:endParaRPr dirty="0"/>
          </a:p>
        </p:txBody>
      </p:sp>
    </p:spTree>
    <p:extLst>
      <p:ext uri="{BB962C8B-B14F-4D97-AF65-F5344CB8AC3E}">
        <p14:creationId xmlns:p14="http://schemas.microsoft.com/office/powerpoint/2010/main" val="730788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29081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15370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65996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43110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04437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0466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04577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43019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65399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433066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535730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698533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4118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89680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72125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2345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5373619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183076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1991812"/>
            <a:ext cx="7772400" cy="1159799"/>
          </a:xfrm>
          <a:prstGeom prst="rect">
            <a:avLst/>
          </a:prstGeom>
        </p:spPr>
        <p:txBody>
          <a:bodyPr lIns="91425" tIns="91425" rIns="91425" bIns="91425" anchor="ctr" anchorCtr="0"/>
          <a:lstStyle>
            <a:lvl1pPr lvl="0" algn="ctr">
              <a:spcBef>
                <a:spcPts val="0"/>
              </a:spcBef>
              <a:buSzPct val="100000"/>
              <a:defRPr sz="6000"/>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6025" y="967975"/>
            <a:ext cx="9156000" cy="85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57200" y="1563400"/>
            <a:ext cx="8229600" cy="25031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025" y="967975"/>
            <a:ext cx="9156000" cy="857400"/>
          </a:xfrm>
          <a:prstGeom prst="rect">
            <a:avLst/>
          </a:prstGeom>
          <a:noFill/>
          <a:ln>
            <a:noFill/>
          </a:ln>
        </p:spPr>
        <p:txBody>
          <a:bodyPr lIns="91425" tIns="91425" rIns="91425" bIns="91425" anchor="t" anchorCtr="0"/>
          <a:lstStyle>
            <a:lvl1pPr lvl="0"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1pPr>
            <a:lvl2pPr lvl="1"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2pPr>
            <a:lvl3pPr lvl="2"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3pPr>
            <a:lvl4pPr lvl="3"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4pPr>
            <a:lvl5pPr lvl="4"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5pPr>
            <a:lvl6pPr lvl="5"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6pPr>
            <a:lvl7pPr lvl="6"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7pPr>
            <a:lvl8pPr lvl="7"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8pPr>
            <a:lvl9pPr lvl="8" algn="ctr">
              <a:spcBef>
                <a:spcPts val="0"/>
              </a:spcBef>
              <a:buClr>
                <a:srgbClr val="FFFFFF"/>
              </a:buClr>
              <a:buSzPct val="100000"/>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7" name="Shape 7"/>
          <p:cNvSpPr txBox="1">
            <a:spLocks noGrp="1"/>
          </p:cNvSpPr>
          <p:nvPr>
            <p:ph type="body" idx="1"/>
          </p:nvPr>
        </p:nvSpPr>
        <p:spPr>
          <a:xfrm>
            <a:off x="457200" y="1563400"/>
            <a:ext cx="8229600" cy="2503199"/>
          </a:xfrm>
          <a:prstGeom prst="rect">
            <a:avLst/>
          </a:prstGeom>
          <a:noFill/>
          <a:ln>
            <a:noFill/>
          </a:ln>
        </p:spPr>
        <p:txBody>
          <a:bodyPr lIns="91425" tIns="91425" rIns="91425" bIns="91425" anchor="t" anchorCtr="0"/>
          <a:lstStyle>
            <a:lvl1pPr lvl="0">
              <a:spcBef>
                <a:spcPts val="600"/>
              </a:spcBef>
              <a:buClr>
                <a:srgbClr val="FFFFFF"/>
              </a:buClr>
              <a:buSzPct val="100000"/>
              <a:buFont typeface="Sniglet"/>
              <a:buChar char="✘"/>
              <a:defRPr sz="2000">
                <a:solidFill>
                  <a:srgbClr val="FFFFFF"/>
                </a:solidFill>
                <a:latin typeface="Sniglet"/>
                <a:ea typeface="Sniglet"/>
                <a:cs typeface="Sniglet"/>
                <a:sym typeface="Sniglet"/>
              </a:defRPr>
            </a:lvl1pPr>
            <a:lvl2pPr lvl="1">
              <a:spcBef>
                <a:spcPts val="480"/>
              </a:spcBef>
              <a:buClr>
                <a:srgbClr val="FFFFFF"/>
              </a:buClr>
              <a:buSzPct val="100000"/>
              <a:buFont typeface="Sniglet"/>
              <a:defRPr sz="2000">
                <a:solidFill>
                  <a:srgbClr val="FFFFFF"/>
                </a:solidFill>
                <a:latin typeface="Sniglet"/>
                <a:ea typeface="Sniglet"/>
                <a:cs typeface="Sniglet"/>
                <a:sym typeface="Sniglet"/>
              </a:defRPr>
            </a:lvl2pPr>
            <a:lvl3pPr lvl="2">
              <a:spcBef>
                <a:spcPts val="480"/>
              </a:spcBef>
              <a:buClr>
                <a:srgbClr val="FFFFFF"/>
              </a:buClr>
              <a:buSzPct val="100000"/>
              <a:buFont typeface="Sniglet"/>
              <a:defRPr sz="2000">
                <a:solidFill>
                  <a:srgbClr val="FFFFFF"/>
                </a:solidFill>
                <a:latin typeface="Sniglet"/>
                <a:ea typeface="Sniglet"/>
                <a:cs typeface="Sniglet"/>
                <a:sym typeface="Sniglet"/>
              </a:defRPr>
            </a:lvl3pPr>
            <a:lvl4pPr lvl="3">
              <a:spcBef>
                <a:spcPts val="360"/>
              </a:spcBef>
              <a:buClr>
                <a:srgbClr val="FFFFFF"/>
              </a:buClr>
              <a:buSzPct val="100000"/>
              <a:buFont typeface="Sniglet"/>
              <a:defRPr sz="2000">
                <a:solidFill>
                  <a:srgbClr val="FFFFFF"/>
                </a:solidFill>
                <a:latin typeface="Sniglet"/>
                <a:ea typeface="Sniglet"/>
                <a:cs typeface="Sniglet"/>
                <a:sym typeface="Sniglet"/>
              </a:defRPr>
            </a:lvl4pPr>
            <a:lvl5pPr lvl="4">
              <a:spcBef>
                <a:spcPts val="360"/>
              </a:spcBef>
              <a:buClr>
                <a:srgbClr val="FFFFFF"/>
              </a:buClr>
              <a:buSzPct val="100000"/>
              <a:buFont typeface="Sniglet"/>
              <a:defRPr sz="2000">
                <a:solidFill>
                  <a:srgbClr val="FFFFFF"/>
                </a:solidFill>
                <a:latin typeface="Sniglet"/>
                <a:ea typeface="Sniglet"/>
                <a:cs typeface="Sniglet"/>
                <a:sym typeface="Sniglet"/>
              </a:defRPr>
            </a:lvl5pPr>
            <a:lvl6pPr lvl="5">
              <a:spcBef>
                <a:spcPts val="360"/>
              </a:spcBef>
              <a:buClr>
                <a:srgbClr val="FFFFFF"/>
              </a:buClr>
              <a:buSzPct val="100000"/>
              <a:buFont typeface="Sniglet"/>
              <a:defRPr sz="2000">
                <a:solidFill>
                  <a:srgbClr val="FFFFFF"/>
                </a:solidFill>
                <a:latin typeface="Sniglet"/>
                <a:ea typeface="Sniglet"/>
                <a:cs typeface="Sniglet"/>
                <a:sym typeface="Sniglet"/>
              </a:defRPr>
            </a:lvl6pPr>
            <a:lvl7pPr lvl="6">
              <a:spcBef>
                <a:spcPts val="360"/>
              </a:spcBef>
              <a:buClr>
                <a:srgbClr val="FFFFFF"/>
              </a:buClr>
              <a:buSzPct val="100000"/>
              <a:buFont typeface="Sniglet"/>
              <a:defRPr sz="2000">
                <a:solidFill>
                  <a:srgbClr val="FFFFFF"/>
                </a:solidFill>
                <a:latin typeface="Sniglet"/>
                <a:ea typeface="Sniglet"/>
                <a:cs typeface="Sniglet"/>
                <a:sym typeface="Sniglet"/>
              </a:defRPr>
            </a:lvl7pPr>
            <a:lvl8pPr lvl="7">
              <a:spcBef>
                <a:spcPts val="360"/>
              </a:spcBef>
              <a:buClr>
                <a:srgbClr val="FFFFFF"/>
              </a:buClr>
              <a:buSzPct val="100000"/>
              <a:buFont typeface="Sniglet"/>
              <a:defRPr sz="2000">
                <a:solidFill>
                  <a:srgbClr val="FFFFFF"/>
                </a:solidFill>
                <a:latin typeface="Sniglet"/>
                <a:ea typeface="Sniglet"/>
                <a:cs typeface="Sniglet"/>
                <a:sym typeface="Sniglet"/>
              </a:defRPr>
            </a:lvl8pPr>
            <a:lvl9pPr lvl="8">
              <a:spcBef>
                <a:spcPts val="360"/>
              </a:spcBef>
              <a:buClr>
                <a:srgbClr val="FFFFFF"/>
              </a:buClr>
              <a:buSzPct val="100000"/>
              <a:buFont typeface="Sniglet"/>
              <a:defRPr sz="2000">
                <a:solidFill>
                  <a:srgbClr val="FFFFFF"/>
                </a:solidFill>
                <a:latin typeface="Sniglet"/>
                <a:ea typeface="Sniglet"/>
                <a:cs typeface="Sniglet"/>
                <a:sym typeface="Snigle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Shape 38"/>
          <p:cNvSpPr txBox="1">
            <a:spLocks noGrp="1"/>
          </p:cNvSpPr>
          <p:nvPr>
            <p:ph type="ctrTitle"/>
          </p:nvPr>
        </p:nvSpPr>
        <p:spPr>
          <a:xfrm>
            <a:off x="685800" y="1991812"/>
            <a:ext cx="7772400" cy="2030791"/>
          </a:xfrm>
          <a:prstGeom prst="rect">
            <a:avLst/>
          </a:prstGeom>
        </p:spPr>
        <p:txBody>
          <a:bodyPr lIns="91425" tIns="91425" rIns="91425" bIns="91425" anchor="ctr" anchorCtr="0">
            <a:noAutofit/>
          </a:bodyPr>
          <a:lstStyle/>
          <a:p>
            <a:pPr lvl="0">
              <a:spcBef>
                <a:spcPts val="0"/>
              </a:spcBef>
              <a:buNone/>
            </a:pPr>
            <a:r>
              <a:rPr lang="en" dirty="0"/>
              <a:t>Talking Black in America </a:t>
            </a:r>
            <a:br>
              <a:rPr lang="en" dirty="0"/>
            </a:br>
            <a:endParaRPr lang="en" dirty="0"/>
          </a:p>
        </p:txBody>
      </p:sp>
      <p:grpSp>
        <p:nvGrpSpPr>
          <p:cNvPr id="39" name="Shape 39"/>
          <p:cNvGrpSpPr/>
          <p:nvPr/>
        </p:nvGrpSpPr>
        <p:grpSpPr>
          <a:xfrm rot="2194107">
            <a:off x="1150984" y="2736021"/>
            <a:ext cx="1014484" cy="642683"/>
            <a:chOff x="238125" y="1918825"/>
            <a:chExt cx="1042450" cy="660400"/>
          </a:xfrm>
        </p:grpSpPr>
        <p:sp>
          <p:nvSpPr>
            <p:cNvPr id="40" name="Shape 40"/>
            <p:cNvSpPr/>
            <p:nvPr/>
          </p:nvSpPr>
          <p:spPr>
            <a:xfrm>
              <a:off x="238125" y="1918825"/>
              <a:ext cx="966975" cy="660400"/>
            </a:xfrm>
            <a:custGeom>
              <a:avLst/>
              <a:gdLst/>
              <a:ahLst/>
              <a:cxnLst/>
              <a:rect l="0" t="0" r="0" b="0"/>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1" name="Shape 41"/>
            <p:cNvSpPr/>
            <p:nvPr/>
          </p:nvSpPr>
          <p:spPr>
            <a:xfrm>
              <a:off x="1091875" y="1951850"/>
              <a:ext cx="188700" cy="136800"/>
            </a:xfrm>
            <a:custGeom>
              <a:avLst/>
              <a:gdLst/>
              <a:ahLst/>
              <a:cxnLst/>
              <a:rect l="0" t="0" r="0" b="0"/>
              <a:pathLst>
                <a:path w="7548" h="5472" extrusionOk="0">
                  <a:moveTo>
                    <a:pt x="5000" y="0"/>
                  </a:moveTo>
                  <a:lnTo>
                    <a:pt x="4812" y="95"/>
                  </a:lnTo>
                  <a:lnTo>
                    <a:pt x="4717" y="95"/>
                  </a:lnTo>
                  <a:lnTo>
                    <a:pt x="4340" y="472"/>
                  </a:lnTo>
                  <a:lnTo>
                    <a:pt x="4057" y="566"/>
                  </a:lnTo>
                  <a:lnTo>
                    <a:pt x="3774" y="566"/>
                  </a:lnTo>
                  <a:lnTo>
                    <a:pt x="3397" y="378"/>
                  </a:lnTo>
                  <a:lnTo>
                    <a:pt x="3208" y="944"/>
                  </a:lnTo>
                  <a:lnTo>
                    <a:pt x="2548" y="1887"/>
                  </a:lnTo>
                  <a:lnTo>
                    <a:pt x="2170" y="2359"/>
                  </a:lnTo>
                  <a:lnTo>
                    <a:pt x="1793" y="2736"/>
                  </a:lnTo>
                  <a:lnTo>
                    <a:pt x="1415" y="2925"/>
                  </a:lnTo>
                  <a:lnTo>
                    <a:pt x="1321" y="2925"/>
                  </a:lnTo>
                  <a:lnTo>
                    <a:pt x="1227" y="2831"/>
                  </a:lnTo>
                  <a:lnTo>
                    <a:pt x="1321" y="3114"/>
                  </a:lnTo>
                  <a:lnTo>
                    <a:pt x="1132" y="3114"/>
                  </a:lnTo>
                  <a:lnTo>
                    <a:pt x="1227" y="3302"/>
                  </a:lnTo>
                  <a:lnTo>
                    <a:pt x="1227" y="3208"/>
                  </a:lnTo>
                  <a:lnTo>
                    <a:pt x="1321" y="3302"/>
                  </a:lnTo>
                  <a:lnTo>
                    <a:pt x="1510" y="3491"/>
                  </a:lnTo>
                  <a:lnTo>
                    <a:pt x="1321" y="3397"/>
                  </a:lnTo>
                  <a:lnTo>
                    <a:pt x="1132" y="3491"/>
                  </a:lnTo>
                  <a:lnTo>
                    <a:pt x="755" y="3963"/>
                  </a:lnTo>
                  <a:lnTo>
                    <a:pt x="472" y="4529"/>
                  </a:lnTo>
                  <a:lnTo>
                    <a:pt x="283" y="4623"/>
                  </a:lnTo>
                  <a:lnTo>
                    <a:pt x="0" y="4623"/>
                  </a:lnTo>
                  <a:lnTo>
                    <a:pt x="378" y="5095"/>
                  </a:lnTo>
                  <a:lnTo>
                    <a:pt x="944" y="5472"/>
                  </a:lnTo>
                  <a:lnTo>
                    <a:pt x="849" y="5378"/>
                  </a:lnTo>
                  <a:lnTo>
                    <a:pt x="944" y="5283"/>
                  </a:lnTo>
                  <a:lnTo>
                    <a:pt x="1132" y="5189"/>
                  </a:lnTo>
                  <a:lnTo>
                    <a:pt x="1321" y="5000"/>
                  </a:lnTo>
                  <a:lnTo>
                    <a:pt x="1321" y="4812"/>
                  </a:lnTo>
                  <a:lnTo>
                    <a:pt x="1227" y="4623"/>
                  </a:lnTo>
                  <a:lnTo>
                    <a:pt x="1227" y="4623"/>
                  </a:lnTo>
                  <a:lnTo>
                    <a:pt x="1510" y="4812"/>
                  </a:lnTo>
                  <a:lnTo>
                    <a:pt x="1415" y="4717"/>
                  </a:lnTo>
                  <a:lnTo>
                    <a:pt x="1415" y="4717"/>
                  </a:lnTo>
                  <a:lnTo>
                    <a:pt x="1604" y="4812"/>
                  </a:lnTo>
                  <a:lnTo>
                    <a:pt x="1698" y="4906"/>
                  </a:lnTo>
                  <a:lnTo>
                    <a:pt x="1604" y="4717"/>
                  </a:lnTo>
                  <a:lnTo>
                    <a:pt x="1415" y="4151"/>
                  </a:lnTo>
                  <a:lnTo>
                    <a:pt x="1510" y="4340"/>
                  </a:lnTo>
                  <a:lnTo>
                    <a:pt x="1887" y="4529"/>
                  </a:lnTo>
                  <a:lnTo>
                    <a:pt x="4812" y="1321"/>
                  </a:lnTo>
                  <a:lnTo>
                    <a:pt x="4812" y="1415"/>
                  </a:lnTo>
                  <a:lnTo>
                    <a:pt x="4812" y="1510"/>
                  </a:lnTo>
                  <a:lnTo>
                    <a:pt x="5095" y="1510"/>
                  </a:lnTo>
                  <a:lnTo>
                    <a:pt x="5000" y="1604"/>
                  </a:lnTo>
                  <a:lnTo>
                    <a:pt x="5000" y="1698"/>
                  </a:lnTo>
                  <a:lnTo>
                    <a:pt x="5189" y="1981"/>
                  </a:lnTo>
                  <a:lnTo>
                    <a:pt x="5472" y="2264"/>
                  </a:lnTo>
                  <a:lnTo>
                    <a:pt x="5661" y="2264"/>
                  </a:lnTo>
                  <a:lnTo>
                    <a:pt x="5944" y="2170"/>
                  </a:lnTo>
                  <a:lnTo>
                    <a:pt x="5661" y="2359"/>
                  </a:lnTo>
                  <a:lnTo>
                    <a:pt x="5566" y="2453"/>
                  </a:lnTo>
                  <a:lnTo>
                    <a:pt x="5566" y="2642"/>
                  </a:lnTo>
                  <a:lnTo>
                    <a:pt x="5661" y="2736"/>
                  </a:lnTo>
                  <a:lnTo>
                    <a:pt x="5944" y="2831"/>
                  </a:lnTo>
                  <a:lnTo>
                    <a:pt x="6132" y="2831"/>
                  </a:lnTo>
                  <a:lnTo>
                    <a:pt x="6227" y="3114"/>
                  </a:lnTo>
                  <a:lnTo>
                    <a:pt x="6415" y="3585"/>
                  </a:lnTo>
                  <a:lnTo>
                    <a:pt x="6698" y="4057"/>
                  </a:lnTo>
                  <a:lnTo>
                    <a:pt x="6887" y="4151"/>
                  </a:lnTo>
                  <a:lnTo>
                    <a:pt x="7076" y="4151"/>
                  </a:lnTo>
                  <a:lnTo>
                    <a:pt x="6887" y="4340"/>
                  </a:lnTo>
                  <a:lnTo>
                    <a:pt x="6793" y="4434"/>
                  </a:lnTo>
                  <a:lnTo>
                    <a:pt x="6887" y="4529"/>
                  </a:lnTo>
                  <a:lnTo>
                    <a:pt x="7076" y="4717"/>
                  </a:lnTo>
                  <a:lnTo>
                    <a:pt x="7453" y="4812"/>
                  </a:lnTo>
                  <a:lnTo>
                    <a:pt x="7264" y="5000"/>
                  </a:lnTo>
                  <a:lnTo>
                    <a:pt x="7076" y="5095"/>
                  </a:lnTo>
                  <a:lnTo>
                    <a:pt x="7359" y="5095"/>
                  </a:lnTo>
                  <a:lnTo>
                    <a:pt x="7547" y="4717"/>
                  </a:lnTo>
                  <a:lnTo>
                    <a:pt x="7453" y="4623"/>
                  </a:lnTo>
                  <a:lnTo>
                    <a:pt x="7264" y="4717"/>
                  </a:lnTo>
                  <a:lnTo>
                    <a:pt x="7453" y="4434"/>
                  </a:lnTo>
                  <a:lnTo>
                    <a:pt x="7453" y="4340"/>
                  </a:lnTo>
                  <a:lnTo>
                    <a:pt x="7453" y="4151"/>
                  </a:lnTo>
                  <a:lnTo>
                    <a:pt x="7170" y="3963"/>
                  </a:lnTo>
                  <a:lnTo>
                    <a:pt x="6793" y="3868"/>
                  </a:lnTo>
                  <a:lnTo>
                    <a:pt x="6981" y="3774"/>
                  </a:lnTo>
                  <a:lnTo>
                    <a:pt x="7264" y="3585"/>
                  </a:lnTo>
                  <a:lnTo>
                    <a:pt x="6981" y="3114"/>
                  </a:lnTo>
                  <a:lnTo>
                    <a:pt x="6698" y="2831"/>
                  </a:lnTo>
                  <a:lnTo>
                    <a:pt x="6415" y="2642"/>
                  </a:lnTo>
                  <a:lnTo>
                    <a:pt x="6604" y="2264"/>
                  </a:lnTo>
                  <a:lnTo>
                    <a:pt x="6887" y="1981"/>
                  </a:lnTo>
                  <a:lnTo>
                    <a:pt x="6415" y="2076"/>
                  </a:lnTo>
                  <a:lnTo>
                    <a:pt x="6604" y="1887"/>
                  </a:lnTo>
                  <a:lnTo>
                    <a:pt x="6227" y="1887"/>
                  </a:lnTo>
                  <a:lnTo>
                    <a:pt x="6415" y="1698"/>
                  </a:lnTo>
                  <a:lnTo>
                    <a:pt x="6510" y="1604"/>
                  </a:lnTo>
                  <a:lnTo>
                    <a:pt x="6510" y="1510"/>
                  </a:lnTo>
                  <a:lnTo>
                    <a:pt x="6227" y="1604"/>
                  </a:lnTo>
                  <a:lnTo>
                    <a:pt x="6132" y="1793"/>
                  </a:lnTo>
                  <a:lnTo>
                    <a:pt x="6132" y="1510"/>
                  </a:lnTo>
                  <a:lnTo>
                    <a:pt x="6038" y="1321"/>
                  </a:lnTo>
                  <a:lnTo>
                    <a:pt x="5755" y="944"/>
                  </a:lnTo>
                  <a:lnTo>
                    <a:pt x="5283" y="566"/>
                  </a:lnTo>
                  <a:lnTo>
                    <a:pt x="5095" y="283"/>
                  </a:lnTo>
                  <a:lnTo>
                    <a:pt x="5000"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grpSp>
      <p:sp>
        <p:nvSpPr>
          <p:cNvPr id="45" name="Shape 45"/>
          <p:cNvSpPr/>
          <p:nvPr/>
        </p:nvSpPr>
        <p:spPr>
          <a:xfrm>
            <a:off x="2046849" y="2497075"/>
            <a:ext cx="1893257" cy="143832"/>
          </a:xfrm>
          <a:custGeom>
            <a:avLst/>
            <a:gdLst/>
            <a:ahLst/>
            <a:cxnLst/>
            <a:rect l="0" t="0" r="0" b="0"/>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6" name="Shape 46"/>
          <p:cNvSpPr/>
          <p:nvPr/>
        </p:nvSpPr>
        <p:spPr>
          <a:xfrm>
            <a:off x="2630658" y="2640908"/>
            <a:ext cx="3720905" cy="953388"/>
          </a:xfrm>
          <a:custGeom>
            <a:avLst/>
            <a:gdLst/>
            <a:ahLst/>
            <a:cxnLst/>
            <a:rect l="0" t="0" r="0" b="0"/>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2654710" y="3848904"/>
            <a:ext cx="3672800" cy="523220"/>
          </a:xfrm>
          <a:prstGeom prst="rect">
            <a:avLst/>
          </a:prstGeom>
        </p:spPr>
        <p:txBody>
          <a:bodyPr wrap="none">
            <a:spAutoFit/>
          </a:bodyPr>
          <a:lstStyle/>
          <a:p>
            <a:r>
              <a:rPr lang="en-US" sz="2800" dirty="0">
                <a:solidFill>
                  <a:schemeClr val="bg1"/>
                </a:solidFill>
                <a:latin typeface="Walter Turncoat" panose="020B0604020202020204" charset="0"/>
                <a:ea typeface="Walter Turncoat" panose="020B0604020202020204" charset="0"/>
              </a:rPr>
              <a:t>Discussion Questions</a:t>
            </a:r>
          </a:p>
        </p:txBody>
      </p:sp>
      <p:sp>
        <p:nvSpPr>
          <p:cNvPr id="14" name="Shape 303"/>
          <p:cNvSpPr/>
          <p:nvPr/>
        </p:nvSpPr>
        <p:spPr>
          <a:xfrm>
            <a:off x="3964617" y="503458"/>
            <a:ext cx="1214766" cy="907367"/>
          </a:xfrm>
          <a:custGeom>
            <a:avLst/>
            <a:gdLst/>
            <a:ahLst/>
            <a:cxnLst/>
            <a:rect l="0" t="0" r="0" b="0"/>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Talking Black</a:t>
            </a:r>
            <a:endParaRPr lang="en" dirty="0"/>
          </a:p>
        </p:txBody>
      </p:sp>
      <p:sp>
        <p:nvSpPr>
          <p:cNvPr id="83" name="Shape 83"/>
          <p:cNvSpPr txBox="1">
            <a:spLocks noGrp="1"/>
          </p:cNvSpPr>
          <p:nvPr>
            <p:ph type="body" idx="1"/>
          </p:nvPr>
        </p:nvSpPr>
        <p:spPr>
          <a:xfrm>
            <a:off x="457200" y="1563400"/>
            <a:ext cx="8229600" cy="1848015"/>
          </a:xfrm>
          <a:prstGeom prst="rect">
            <a:avLst/>
          </a:prstGeom>
        </p:spPr>
        <p:txBody>
          <a:bodyPr lIns="91425" tIns="91425" rIns="91425" bIns="91425" anchor="t" anchorCtr="0">
            <a:noAutofit/>
          </a:bodyPr>
          <a:lstStyle/>
          <a:p>
            <a:pPr>
              <a:buNone/>
            </a:pPr>
            <a:r>
              <a:rPr lang="en-US" dirty="0"/>
              <a:t>How would you describe the way that you speak? Do you have a name or label for it? How would others define the way that you speak?  </a:t>
            </a:r>
          </a:p>
          <a:p>
            <a:pPr>
              <a:buNone/>
            </a:pPr>
            <a:endParaRPr lang="en-US" dirty="0"/>
          </a:p>
          <a:p>
            <a:pPr>
              <a:buNone/>
            </a:pPr>
            <a:r>
              <a:rPr lang="en-US" dirty="0"/>
              <a:t>Has anyone ever commented on the way that you speak? What did they say? Was it positive, negative, or neutral? If so, how did it make you feel? How did you respond?  </a:t>
            </a:r>
          </a:p>
          <a:p>
            <a:pPr>
              <a:buNone/>
            </a:pPr>
            <a:endParaRPr lang="en-US" dirty="0"/>
          </a:p>
          <a:p>
            <a:pPr>
              <a:buNone/>
            </a:pPr>
            <a:r>
              <a:rPr lang="en-US" dirty="0"/>
              <a:t>Have you ever thought about the way that you talk and whether someone else might be able to guess your race, ethnicity, gender, or age just from the sound of your speech?</a:t>
            </a:r>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 name="Shape 303"/>
          <p:cNvSpPr/>
          <p:nvPr/>
        </p:nvSpPr>
        <p:spPr>
          <a:xfrm>
            <a:off x="4389300" y="503875"/>
            <a:ext cx="365350" cy="336632"/>
          </a:xfrm>
          <a:custGeom>
            <a:avLst/>
            <a:gdLst/>
            <a:ahLst/>
            <a:cxnLst/>
            <a:rect l="0" t="0" r="0" b="0"/>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263971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Talking Black</a:t>
            </a:r>
            <a:endParaRPr lang="en" dirty="0"/>
          </a:p>
        </p:txBody>
      </p:sp>
      <p:sp>
        <p:nvSpPr>
          <p:cNvPr id="83" name="Shape 83"/>
          <p:cNvSpPr txBox="1">
            <a:spLocks noGrp="1"/>
          </p:cNvSpPr>
          <p:nvPr>
            <p:ph type="body" idx="1"/>
          </p:nvPr>
        </p:nvSpPr>
        <p:spPr>
          <a:xfrm>
            <a:off x="457200" y="1563400"/>
            <a:ext cx="8229600" cy="1848015"/>
          </a:xfrm>
          <a:prstGeom prst="rect">
            <a:avLst/>
          </a:prstGeom>
        </p:spPr>
        <p:txBody>
          <a:bodyPr lIns="91425" tIns="91425" rIns="91425" bIns="91425" anchor="t" anchorCtr="0">
            <a:noAutofit/>
          </a:bodyPr>
          <a:lstStyle/>
          <a:p>
            <a:pPr>
              <a:buNone/>
            </a:pPr>
            <a:r>
              <a:rPr lang="en-US" dirty="0"/>
              <a:t>What is ‘talking Black’? Why is it difficult to define? Why might some individuals consider it an insult to be told they do or do not sound Black?</a:t>
            </a:r>
          </a:p>
          <a:p>
            <a:pPr>
              <a:buNone/>
            </a:pPr>
            <a:endParaRPr lang="en-US" dirty="0"/>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 name="Shape 303"/>
          <p:cNvSpPr/>
          <p:nvPr/>
        </p:nvSpPr>
        <p:spPr>
          <a:xfrm>
            <a:off x="4389300" y="503875"/>
            <a:ext cx="365350" cy="336632"/>
          </a:xfrm>
          <a:custGeom>
            <a:avLst/>
            <a:gdLst/>
            <a:ahLst/>
            <a:cxnLst/>
            <a:rect l="0" t="0" r="0" b="0"/>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3" name="TextBox 2"/>
          <p:cNvSpPr txBox="1"/>
          <p:nvPr/>
        </p:nvSpPr>
        <p:spPr>
          <a:xfrm>
            <a:off x="4930444" y="3467686"/>
            <a:ext cx="3756356" cy="1384995"/>
          </a:xfrm>
          <a:prstGeom prst="rect">
            <a:avLst/>
          </a:prstGeom>
          <a:noFill/>
        </p:spPr>
        <p:txBody>
          <a:bodyPr wrap="square" rtlCol="0">
            <a:spAutoFit/>
          </a:bodyPr>
          <a:lstStyle/>
          <a:p>
            <a:r>
              <a:rPr lang="en-US" dirty="0">
                <a:solidFill>
                  <a:schemeClr val="accent2"/>
                </a:solidFill>
                <a:latin typeface="Walter Turncoat" panose="020B0604020202020204" charset="0"/>
                <a:ea typeface="Walter Turncoat" panose="020B0604020202020204" charset="0"/>
              </a:rPr>
              <a:t>Fun Fact:</a:t>
            </a:r>
          </a:p>
          <a:p>
            <a:r>
              <a:rPr lang="en-US" dirty="0">
                <a:solidFill>
                  <a:schemeClr val="accent2"/>
                </a:solidFill>
                <a:latin typeface="Walter Turncoat" panose="020B0604020202020204" charset="0"/>
                <a:ea typeface="Walter Turncoat" panose="020B0604020202020204" charset="0"/>
              </a:rPr>
              <a:t>The opening lines are spoken by James Baldwin an African American writer, political activist, and subject of the Academy-Award nominated documentary </a:t>
            </a:r>
            <a:r>
              <a:rPr lang="en-US" i="1" dirty="0">
                <a:solidFill>
                  <a:schemeClr val="accent2"/>
                </a:solidFill>
                <a:latin typeface="Walter Turncoat" panose="020B0604020202020204" charset="0"/>
                <a:ea typeface="Walter Turncoat" panose="020B0604020202020204" charset="0"/>
              </a:rPr>
              <a:t>I Am Not Your Negro. </a:t>
            </a:r>
            <a:endParaRPr lang="en-US" dirty="0">
              <a:solidFill>
                <a:schemeClr val="accent2"/>
              </a:solidFill>
              <a:latin typeface="Walter Turncoat" panose="020B0604020202020204" charset="0"/>
              <a:ea typeface="Walter Turncoat" panose="020B0604020202020204" charset="0"/>
            </a:endParaRPr>
          </a:p>
        </p:txBody>
      </p:sp>
      <p:grpSp>
        <p:nvGrpSpPr>
          <p:cNvPr id="14" name="Shape 42"/>
          <p:cNvGrpSpPr/>
          <p:nvPr/>
        </p:nvGrpSpPr>
        <p:grpSpPr>
          <a:xfrm rot="6356775">
            <a:off x="3957625" y="3222113"/>
            <a:ext cx="1019288" cy="961710"/>
            <a:chOff x="1113100" y="2199475"/>
            <a:chExt cx="801900" cy="709925"/>
          </a:xfrm>
          <a:solidFill>
            <a:schemeClr val="accent2"/>
          </a:solidFill>
        </p:grpSpPr>
        <p:sp>
          <p:nvSpPr>
            <p:cNvPr id="15" name="Shape 43"/>
            <p:cNvSpPr/>
            <p:nvPr/>
          </p:nvSpPr>
          <p:spPr>
            <a:xfrm>
              <a:off x="1113100" y="2291450"/>
              <a:ext cx="735850" cy="617950"/>
            </a:xfrm>
            <a:custGeom>
              <a:avLst/>
              <a:gdLst/>
              <a:ahLst/>
              <a:cxnLst/>
              <a:rect l="0" t="0" r="0" b="0"/>
              <a:pathLst>
                <a:path w="29434" h="24718" extrusionOk="0">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6" name="Shape 44"/>
            <p:cNvSpPr/>
            <p:nvPr/>
          </p:nvSpPr>
          <p:spPr>
            <a:xfrm>
              <a:off x="1745175" y="2199475"/>
              <a:ext cx="169825" cy="162775"/>
            </a:xfrm>
            <a:custGeom>
              <a:avLst/>
              <a:gdLst/>
              <a:ahLst/>
              <a:cxnLst/>
              <a:rect l="0" t="0" r="0" b="0"/>
              <a:pathLst>
                <a:path w="6793" h="6511" extrusionOk="0">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grpFill/>
            <a:ln>
              <a:noFill/>
            </a:ln>
          </p:spPr>
          <p:txBody>
            <a:bodyPr lIns="91425" tIns="91425" rIns="91425" bIns="91425" anchor="ctr" anchorCtr="0">
              <a:noAutofit/>
            </a:bodyPr>
            <a:lstStyle/>
            <a:p>
              <a:pPr lvl="0">
                <a:spcBef>
                  <a:spcPts val="0"/>
                </a:spcBef>
                <a:buNone/>
              </a:pPr>
              <a:endParaRPr/>
            </a:p>
          </p:txBody>
        </p:sp>
      </p:grpSp>
      <p:pic>
        <p:nvPicPr>
          <p:cNvPr id="2052" name="Picture 4" descr="Image result for james baldw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55" y="3033526"/>
            <a:ext cx="3287328" cy="18513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Talking Black</a:t>
            </a:r>
            <a:endParaRPr lang="en" dirty="0"/>
          </a:p>
        </p:txBody>
      </p:sp>
      <p:sp>
        <p:nvSpPr>
          <p:cNvPr id="83" name="Shape 83"/>
          <p:cNvSpPr txBox="1">
            <a:spLocks noGrp="1"/>
          </p:cNvSpPr>
          <p:nvPr>
            <p:ph type="body" idx="1"/>
          </p:nvPr>
        </p:nvSpPr>
        <p:spPr>
          <a:xfrm>
            <a:off x="457200" y="1563400"/>
            <a:ext cx="8229600" cy="1848015"/>
          </a:xfrm>
          <a:prstGeom prst="rect">
            <a:avLst/>
          </a:prstGeom>
        </p:spPr>
        <p:txBody>
          <a:bodyPr lIns="91425" tIns="91425" rIns="91425" bIns="91425" anchor="t" anchorCtr="0">
            <a:noAutofit/>
          </a:bodyPr>
          <a:lstStyle/>
          <a:p>
            <a:pPr>
              <a:buNone/>
            </a:pPr>
            <a:r>
              <a:rPr lang="en-US" dirty="0"/>
              <a:t>In the film, Keith Cross says, “they say a picture is worth a thousand words but you know, I feel like I grew up in an environment where a person could use a few words and it felt like a thousand pictures.” Do you agree? Have you ever felt that way about language? Can you describe a situation where the way something is said paints a more vivid picture than the actual words being said? </a:t>
            </a:r>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 name="Shape 303"/>
          <p:cNvSpPr/>
          <p:nvPr/>
        </p:nvSpPr>
        <p:spPr>
          <a:xfrm>
            <a:off x="4389300" y="503875"/>
            <a:ext cx="365350" cy="336632"/>
          </a:xfrm>
          <a:custGeom>
            <a:avLst/>
            <a:gdLst/>
            <a:ahLst/>
            <a:cxnLst/>
            <a:rect l="0" t="0" r="0" b="0"/>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537420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Talking Black</a:t>
            </a:r>
            <a:endParaRPr lang="en" dirty="0"/>
          </a:p>
        </p:txBody>
      </p:sp>
      <p:sp>
        <p:nvSpPr>
          <p:cNvPr id="83" name="Shape 83"/>
          <p:cNvSpPr txBox="1">
            <a:spLocks noGrp="1"/>
          </p:cNvSpPr>
          <p:nvPr>
            <p:ph type="body" idx="1"/>
          </p:nvPr>
        </p:nvSpPr>
        <p:spPr>
          <a:xfrm>
            <a:off x="457200" y="1563400"/>
            <a:ext cx="8229600" cy="1848015"/>
          </a:xfrm>
          <a:prstGeom prst="rect">
            <a:avLst/>
          </a:prstGeom>
        </p:spPr>
        <p:txBody>
          <a:bodyPr lIns="91425" tIns="91425" rIns="91425" bIns="91425" anchor="t" anchorCtr="0">
            <a:noAutofit/>
          </a:bodyPr>
          <a:lstStyle/>
          <a:p>
            <a:pPr>
              <a:buNone/>
            </a:pPr>
            <a:r>
              <a:rPr lang="en-US" sz="1800" dirty="0"/>
              <a:t>What are some of the different terms or names used to refer to the language varieties spoken by or associated with Black communities? What label do you prefer, and why? Do you think African American speech is best thought of as a dialect or as a language?</a:t>
            </a:r>
          </a:p>
          <a:p>
            <a:pPr>
              <a:buNone/>
            </a:pPr>
            <a:endParaRPr lang="en-US" sz="1800" dirty="0"/>
          </a:p>
          <a:p>
            <a:pPr>
              <a:buNone/>
            </a:pPr>
            <a:r>
              <a:rPr lang="en-US" sz="1800" dirty="0"/>
              <a:t>What are some regional differences of AAL? Can you think of features that are distinct to the dialects of other geographical regions? What about your speech might someone from another region find distinct?</a:t>
            </a:r>
          </a:p>
          <a:p>
            <a:pPr>
              <a:buNone/>
            </a:pPr>
            <a:endParaRPr lang="en-US" sz="1800" dirty="0"/>
          </a:p>
          <a:p>
            <a:pPr>
              <a:buNone/>
            </a:pPr>
            <a:r>
              <a:rPr lang="en-US" sz="1800" dirty="0"/>
              <a:t>What is significant about the cities and regions in which this documentary takes place? Why do you think so much of the documentary was filmed in cities?</a:t>
            </a:r>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 name="Shape 303"/>
          <p:cNvSpPr/>
          <p:nvPr/>
        </p:nvSpPr>
        <p:spPr>
          <a:xfrm>
            <a:off x="4389300" y="503875"/>
            <a:ext cx="365350" cy="336632"/>
          </a:xfrm>
          <a:custGeom>
            <a:avLst/>
            <a:gdLst/>
            <a:ahLst/>
            <a:cxnLst/>
            <a:rect l="0" t="0" r="0" b="0"/>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735008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Talking Black</a:t>
            </a:r>
            <a:endParaRPr lang="en" dirty="0"/>
          </a:p>
        </p:txBody>
      </p:sp>
      <p:sp>
        <p:nvSpPr>
          <p:cNvPr id="83" name="Shape 83"/>
          <p:cNvSpPr txBox="1">
            <a:spLocks noGrp="1"/>
          </p:cNvSpPr>
          <p:nvPr>
            <p:ph type="body" idx="1"/>
          </p:nvPr>
        </p:nvSpPr>
        <p:spPr>
          <a:xfrm>
            <a:off x="337431" y="1563400"/>
            <a:ext cx="8349369" cy="2503199"/>
          </a:xfrm>
          <a:prstGeom prst="rect">
            <a:avLst/>
          </a:prstGeom>
        </p:spPr>
        <p:txBody>
          <a:bodyPr lIns="91425" tIns="91425" rIns="91425" bIns="91425" anchor="t" anchorCtr="0">
            <a:noAutofit/>
          </a:bodyPr>
          <a:lstStyle/>
          <a:p>
            <a:pPr>
              <a:buNone/>
            </a:pPr>
            <a:r>
              <a:rPr lang="en-US" dirty="0"/>
              <a:t> Do you think it is possible to determine someone’s ethnicity from the way they talk? Are you better at identifying some ethnicities than others? Why do you think this might be? What can you tell about a person besides their ethnicity just by listening to their voice? </a:t>
            </a:r>
          </a:p>
          <a:p>
            <a:endParaRPr lang="en-US" dirty="0"/>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 name="Shape 303"/>
          <p:cNvSpPr/>
          <p:nvPr/>
        </p:nvSpPr>
        <p:spPr>
          <a:xfrm>
            <a:off x="4389300" y="503875"/>
            <a:ext cx="365350" cy="336632"/>
          </a:xfrm>
          <a:custGeom>
            <a:avLst/>
            <a:gdLst/>
            <a:ahLst/>
            <a:cxnLst/>
            <a:rect l="0" t="0" r="0" b="0"/>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483090" y="3168729"/>
            <a:ext cx="3976454" cy="1578894"/>
          </a:xfrm>
          <a:prstGeom prst="rect">
            <a:avLst/>
          </a:prstGeom>
        </p:spPr>
        <p:txBody>
          <a:bodyPr wrap="square">
            <a:spAutoFit/>
          </a:bodyPr>
          <a:lstStyle/>
          <a:p>
            <a:pPr algn="ctr">
              <a:lnSpc>
                <a:spcPct val="115000"/>
              </a:lnSpc>
            </a:pPr>
            <a:r>
              <a:rPr lang="en-US" dirty="0">
                <a:solidFill>
                  <a:schemeClr val="accent2"/>
                </a:solidFill>
                <a:latin typeface="Walter Turncoat" panose="020B0604020202020204" charset="0"/>
                <a:ea typeface="Walter Turncoat" panose="020B0604020202020204" charset="0"/>
              </a:rPr>
              <a:t>New York City politician Larry Scott Blackmon is depicted in this section. His father, Larry Ernest Blackmon is the founder and </a:t>
            </a:r>
            <a:r>
              <a:rPr lang="en-US" dirty="0" err="1">
                <a:solidFill>
                  <a:schemeClr val="accent2"/>
                </a:solidFill>
                <a:latin typeface="Walter Turncoat" panose="020B0604020202020204" charset="0"/>
                <a:ea typeface="Walter Turncoat" panose="020B0604020202020204" charset="0"/>
              </a:rPr>
              <a:t>frontman</a:t>
            </a:r>
            <a:r>
              <a:rPr lang="en-US" dirty="0">
                <a:solidFill>
                  <a:schemeClr val="accent2"/>
                </a:solidFill>
                <a:latin typeface="Walter Turncoat" panose="020B0604020202020204" charset="0"/>
                <a:ea typeface="Walter Turncoat" panose="020B0604020202020204" charset="0"/>
              </a:rPr>
              <a:t> of the funk band Cameo whose famous song “Word Up!” is mentioned in the documentary. </a:t>
            </a:r>
          </a:p>
        </p:txBody>
      </p:sp>
      <p:sp>
        <p:nvSpPr>
          <p:cNvPr id="3" name="Rectangle 2"/>
          <p:cNvSpPr/>
          <p:nvPr/>
        </p:nvSpPr>
        <p:spPr>
          <a:xfrm>
            <a:off x="5047929" y="3593461"/>
            <a:ext cx="2161930" cy="1154162"/>
          </a:xfrm>
          <a:prstGeom prst="rect">
            <a:avLst/>
          </a:prstGeom>
        </p:spPr>
        <p:txBody>
          <a:bodyPr wrap="square">
            <a:spAutoFit/>
          </a:bodyPr>
          <a:lstStyle/>
          <a:p>
            <a:pPr>
              <a:lnSpc>
                <a:spcPct val="115000"/>
              </a:lnSpc>
            </a:pPr>
            <a:r>
              <a:rPr lang="en-US" sz="1200" i="1" dirty="0">
                <a:solidFill>
                  <a:schemeClr val="accent2"/>
                </a:solidFill>
                <a:latin typeface="Walter Turncoat" panose="020B0604020202020204" charset="0"/>
                <a:ea typeface="Walter Turncoat" panose="020B0604020202020204" charset="0"/>
                <a:cs typeface="Segoe UI Symbol" panose="020B0502040204020203" pitchFamily="34" charset="0"/>
              </a:rPr>
              <a:t>♫</a:t>
            </a:r>
            <a:r>
              <a:rPr lang="en-US" sz="1200" i="1" dirty="0">
                <a:solidFill>
                  <a:schemeClr val="accent2"/>
                </a:solidFill>
                <a:latin typeface="Walter Turncoat" panose="020B0604020202020204" charset="0"/>
                <a:ea typeface="Walter Turncoat" panose="020B0604020202020204" charset="0"/>
              </a:rPr>
              <a:t> Word up (Up, up), it's the code word</a:t>
            </a:r>
            <a:endParaRPr lang="en-US" sz="1200" dirty="0">
              <a:solidFill>
                <a:schemeClr val="accent2"/>
              </a:solidFill>
              <a:latin typeface="Walter Turncoat" panose="020B0604020202020204" charset="0"/>
              <a:ea typeface="Walter Turncoat" panose="020B0604020202020204" charset="0"/>
            </a:endParaRPr>
          </a:p>
          <a:p>
            <a:pPr>
              <a:lnSpc>
                <a:spcPct val="115000"/>
              </a:lnSpc>
            </a:pPr>
            <a:r>
              <a:rPr lang="en-US" sz="1200" i="1" dirty="0">
                <a:solidFill>
                  <a:schemeClr val="accent2"/>
                </a:solidFill>
                <a:latin typeface="Walter Turncoat" panose="020B0604020202020204" charset="0"/>
                <a:ea typeface="Walter Turncoat" panose="020B0604020202020204" charset="0"/>
              </a:rPr>
              <a:t>No matter where you say it you'll know that you'll be heard </a:t>
            </a:r>
            <a:r>
              <a:rPr lang="en-US" sz="1200" i="1" dirty="0">
                <a:solidFill>
                  <a:schemeClr val="accent2"/>
                </a:solidFill>
                <a:latin typeface="Walter Turncoat" panose="020B0604020202020204" charset="0"/>
                <a:ea typeface="Walter Turncoat" panose="020B0604020202020204" charset="0"/>
                <a:cs typeface="Segoe UI Symbol" panose="020B0502040204020203" pitchFamily="34" charset="0"/>
              </a:rPr>
              <a:t>♪</a:t>
            </a:r>
            <a:endParaRPr lang="en-US" sz="1200" dirty="0">
              <a:solidFill>
                <a:schemeClr val="accent2"/>
              </a:solidFill>
              <a:latin typeface="Walter Turncoat" panose="020B0604020202020204" charset="0"/>
              <a:ea typeface="Walter Turncoat" panose="020B0604020202020204" charset="0"/>
            </a:endParaRPr>
          </a:p>
        </p:txBody>
      </p:sp>
      <p:sp>
        <p:nvSpPr>
          <p:cNvPr id="15" name="Shape 395"/>
          <p:cNvSpPr/>
          <p:nvPr/>
        </p:nvSpPr>
        <p:spPr>
          <a:xfrm>
            <a:off x="4655672" y="3249631"/>
            <a:ext cx="2946444" cy="1804258"/>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lIns="91425" tIns="91425" rIns="91425" bIns="91425" anchor="ctr" anchorCtr="0">
            <a:noAutofit/>
          </a:bodyPr>
          <a:lstStyle/>
          <a:p>
            <a:pPr lvl="0">
              <a:spcBef>
                <a:spcPts val="0"/>
              </a:spcBef>
              <a:buNone/>
            </a:pPr>
            <a:endParaRPr/>
          </a:p>
        </p:txBody>
      </p:sp>
      <p:pic>
        <p:nvPicPr>
          <p:cNvPr id="3074" name="Picture 2" descr="Image result for cameo band"/>
          <p:cNvPicPr>
            <a:picLocks noChangeAspect="1" noChangeArrowheads="1"/>
          </p:cNvPicPr>
          <p:nvPr/>
        </p:nvPicPr>
        <p:blipFill rotWithShape="1">
          <a:blip r:embed="rId3">
            <a:extLst>
              <a:ext uri="{28A0092B-C50C-407E-A947-70E740481C1C}">
                <a14:useLocalDpi xmlns:a14="http://schemas.microsoft.com/office/drawing/2010/main" val="0"/>
              </a:ext>
            </a:extLst>
          </a:blip>
          <a:srcRect t="8529" b="651"/>
          <a:stretch/>
        </p:blipFill>
        <p:spPr bwMode="auto">
          <a:xfrm>
            <a:off x="7107632" y="3407931"/>
            <a:ext cx="2042343" cy="17654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39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Access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1600" dirty="0"/>
              <a:t>Have you ever felt an immediate sense of camaraderie with a person just from hearing the way that they talk? Why? Did it remind you of home? Did it make you feel like that person might have a similar background or some shared aspects of identity?</a:t>
            </a:r>
          </a:p>
          <a:p>
            <a:pPr>
              <a:buNone/>
            </a:pPr>
            <a:r>
              <a:rPr lang="en-US" sz="1600" dirty="0"/>
              <a:t> </a:t>
            </a:r>
          </a:p>
          <a:p>
            <a:pPr>
              <a:buNone/>
            </a:pPr>
            <a:r>
              <a:rPr lang="en-US" sz="1600" dirty="0"/>
              <a:t>Have you ever been made fun of for the way that you speak? What was said? How did it make you feel (e.g. angry, embarrassed, self-conscious)? How did you respond?</a:t>
            </a:r>
          </a:p>
          <a:p>
            <a:pPr>
              <a:buNone/>
            </a:pPr>
            <a:r>
              <a:rPr lang="en-US" sz="1600" dirty="0"/>
              <a:t> </a:t>
            </a:r>
          </a:p>
          <a:p>
            <a:pPr>
              <a:buNone/>
            </a:pPr>
            <a:r>
              <a:rPr lang="en-US" sz="1600" dirty="0"/>
              <a:t>Do you think you speak differently around different people or in different settings? How does your speech change? What are some of the reasons that people might change the way they talk with different groups? Can you recall a time when you tried to manipulate the way you sounded for a specific purpose? For example, giving a school presentation, talking with your grandmother, working at a job, etc. </a:t>
            </a:r>
          </a:p>
          <a:p>
            <a:pPr lvl="0" rtl="0">
              <a:spcBef>
                <a:spcPts val="0"/>
              </a:spcBef>
              <a:buNone/>
            </a:pPr>
            <a:endParaRPr sz="1400" dirty="0"/>
          </a:p>
          <a:p>
            <a:pPr lvl="0">
              <a:spcBef>
                <a:spcPts val="0"/>
              </a:spcBef>
              <a:buNone/>
            </a:pPr>
            <a:endParaRPr lang="en" sz="14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4"/>
          <p:cNvSpPr/>
          <p:nvPr/>
        </p:nvSpPr>
        <p:spPr>
          <a:xfrm>
            <a:off x="4358208" y="556883"/>
            <a:ext cx="355777" cy="411092"/>
          </a:xfrm>
          <a:custGeom>
            <a:avLst/>
            <a:gdLst/>
            <a:ahLst/>
            <a:cxnLst/>
            <a:rect l="0" t="0" r="0" b="0"/>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356238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Access</a:t>
            </a:r>
            <a:endParaRPr lang="en" dirty="0"/>
          </a:p>
        </p:txBody>
      </p:sp>
      <p:sp>
        <p:nvSpPr>
          <p:cNvPr id="83" name="Shape 83"/>
          <p:cNvSpPr txBox="1">
            <a:spLocks noGrp="1"/>
          </p:cNvSpPr>
          <p:nvPr>
            <p:ph type="body" idx="1"/>
          </p:nvPr>
        </p:nvSpPr>
        <p:spPr>
          <a:xfrm>
            <a:off x="457200" y="1563400"/>
            <a:ext cx="4735585" cy="3193158"/>
          </a:xfrm>
          <a:prstGeom prst="rect">
            <a:avLst/>
          </a:prstGeom>
        </p:spPr>
        <p:txBody>
          <a:bodyPr lIns="91425" tIns="91425" rIns="91425" bIns="91425" anchor="t" anchorCtr="0">
            <a:noAutofit/>
          </a:bodyPr>
          <a:lstStyle/>
          <a:p>
            <a:pPr>
              <a:buNone/>
            </a:pPr>
            <a:r>
              <a:rPr lang="en-US" sz="1600" dirty="0"/>
              <a:t>Consider these quotes by Nicky Sunshine:</a:t>
            </a:r>
          </a:p>
          <a:p>
            <a:pPr>
              <a:buNone/>
            </a:pPr>
            <a:endParaRPr lang="en-US" sz="1600" dirty="0"/>
          </a:p>
          <a:p>
            <a:pPr>
              <a:buNone/>
            </a:pPr>
            <a:r>
              <a:rPr lang="en-US" sz="1600" dirty="0"/>
              <a:t> 1) “I am from an African American background but I went to a predominantly White school and even when I was younger my Black family members would make fun of me and call me White girl.”</a:t>
            </a:r>
          </a:p>
          <a:p>
            <a:pPr>
              <a:buNone/>
            </a:pPr>
            <a:r>
              <a:rPr lang="en-US" sz="1600" dirty="0"/>
              <a:t> 2) “For economic survival I’m going to have to do that song and dance.” </a:t>
            </a:r>
          </a:p>
          <a:p>
            <a:pPr>
              <a:buNone/>
            </a:pPr>
            <a:endParaRPr lang="en-US" sz="1600" dirty="0"/>
          </a:p>
          <a:p>
            <a:pPr>
              <a:buNone/>
            </a:pPr>
            <a:r>
              <a:rPr lang="en-US" sz="1600" dirty="0"/>
              <a:t>Do you think it’s possible that some African Americans might face negative consequences whether they “sound White” or “sound Black?” </a:t>
            </a:r>
          </a:p>
          <a:p>
            <a:pPr lvl="0" rtl="0">
              <a:spcBef>
                <a:spcPts val="0"/>
              </a:spcBef>
              <a:buNone/>
            </a:pPr>
            <a:endParaRPr sz="1400" dirty="0"/>
          </a:p>
          <a:p>
            <a:pPr lvl="0">
              <a:spcBef>
                <a:spcPts val="0"/>
              </a:spcBef>
              <a:buNone/>
            </a:pPr>
            <a:endParaRPr lang="en" sz="14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4"/>
          <p:cNvSpPr/>
          <p:nvPr/>
        </p:nvSpPr>
        <p:spPr>
          <a:xfrm>
            <a:off x="4358208" y="556883"/>
            <a:ext cx="355777" cy="411092"/>
          </a:xfrm>
          <a:custGeom>
            <a:avLst/>
            <a:gdLst/>
            <a:ahLst/>
            <a:cxnLst/>
            <a:rect l="0" t="0" r="0" b="0"/>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5324661" y="1720442"/>
            <a:ext cx="2804271" cy="2322174"/>
          </a:xfrm>
          <a:prstGeom prst="rect">
            <a:avLst/>
          </a:prstGeom>
        </p:spPr>
        <p:txBody>
          <a:bodyPr wrap="square">
            <a:spAutoFit/>
          </a:bodyPr>
          <a:lstStyle/>
          <a:p>
            <a:pPr>
              <a:lnSpc>
                <a:spcPct val="115000"/>
              </a:lnSpc>
            </a:pPr>
            <a:r>
              <a:rPr lang="en-US" dirty="0">
                <a:solidFill>
                  <a:schemeClr val="accent2"/>
                </a:solidFill>
                <a:latin typeface="Walter Turncoat" panose="020B0604020202020204" charset="0"/>
                <a:ea typeface="Walter Turncoat" panose="020B0604020202020204" charset="0"/>
              </a:rPr>
              <a:t>Nicky Sunshine is a stand-up comedian in New York City who has starred in and produced several comedy shows in major NYC venues like Times Square Arts Center, Broadway Comedy Club, Stand-Up NY and New York Comedy Club.</a:t>
            </a:r>
          </a:p>
        </p:txBody>
      </p:sp>
      <p:sp>
        <p:nvSpPr>
          <p:cNvPr id="8" name="Shape 306"/>
          <p:cNvSpPr/>
          <p:nvPr/>
        </p:nvSpPr>
        <p:spPr>
          <a:xfrm>
            <a:off x="7546597" y="3728926"/>
            <a:ext cx="1164669" cy="1145077"/>
          </a:xfrm>
          <a:custGeom>
            <a:avLst/>
            <a:gdLst/>
            <a:ahLst/>
            <a:cxnLst/>
            <a:rect l="0" t="0" r="0" b="0"/>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chemeClr val="accent2"/>
          </a:solidFill>
          <a:ln>
            <a:noFill/>
          </a:ln>
        </p:spPr>
        <p:txBody>
          <a:bodyPr lIns="91425" tIns="91425" rIns="91425" bIns="91425" anchor="ctr" anchorCtr="0">
            <a:noAutofit/>
          </a:bodyPr>
          <a:lstStyle/>
          <a:p>
            <a:pPr lvl="0">
              <a:spcBef>
                <a:spcPts val="0"/>
              </a:spcBef>
              <a:buNone/>
            </a:pPr>
            <a:endParaRPr>
              <a:solidFill>
                <a:schemeClr val="accent2"/>
              </a:solidFill>
            </a:endParaRPr>
          </a:p>
        </p:txBody>
      </p:sp>
    </p:spTree>
    <p:extLst>
      <p:ext uri="{BB962C8B-B14F-4D97-AF65-F5344CB8AC3E}">
        <p14:creationId xmlns:p14="http://schemas.microsoft.com/office/powerpoint/2010/main" val="3760503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Access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2400" dirty="0"/>
              <a:t>Tracey Weldon describes AAL as her language of comfort, home, family, and friendship. Think about the way that you talk with your family and friends. How does it bring you closer together? How would you feel if someone told you it was wrong? What if they told you that you should learn to speak a different dialect? </a:t>
            </a:r>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4"/>
          <p:cNvSpPr/>
          <p:nvPr/>
        </p:nvSpPr>
        <p:spPr>
          <a:xfrm>
            <a:off x="4358208" y="556883"/>
            <a:ext cx="355777" cy="411092"/>
          </a:xfrm>
          <a:custGeom>
            <a:avLst/>
            <a:gdLst/>
            <a:ahLst/>
            <a:cxnLst/>
            <a:rect l="0" t="0" r="0" b="0"/>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93632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Access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Nicky Sunshine says, “Unless you have your own company or you’re a rapper or you’re an athlete, with vernacular you are going to be pushed out of opportunities and marginalized.” Why do you think that is? Should people be denied opportunities because of the dialect they speak? How does this relate to other issues of racial marginalization in U.S. society? </a:t>
            </a:r>
            <a:endParaRPr lang="en-US" sz="2800" dirty="0"/>
          </a:p>
          <a:p>
            <a:pPr>
              <a:buNone/>
            </a:pPr>
            <a:endParaRPr lang="en-US" dirty="0"/>
          </a:p>
          <a:p>
            <a:pPr>
              <a:buNone/>
            </a:pPr>
            <a:r>
              <a:rPr lang="en-US" dirty="0"/>
              <a:t>What are some ways that language relates to identity?  Do you think that language should be included alongside other diversity qualities such as gender, race, class, sexuality, and religion? </a:t>
            </a:r>
            <a:endParaRPr lang="en-US" sz="2800" dirty="0"/>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4"/>
          <p:cNvSpPr/>
          <p:nvPr/>
        </p:nvSpPr>
        <p:spPr>
          <a:xfrm>
            <a:off x="4358208" y="556883"/>
            <a:ext cx="355777" cy="411092"/>
          </a:xfrm>
          <a:custGeom>
            <a:avLst/>
            <a:gdLst/>
            <a:ahLst/>
            <a:cxnLst/>
            <a:rect l="0" t="0" r="0" b="0"/>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46246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Exclusion &amp; Language Systems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If you heard someone say the sentence “She be studying every day” what would you think about it? Does it follow a grammatical pattern?  What is the meaning of this sentence? </a:t>
            </a:r>
          </a:p>
          <a:p>
            <a:pPr>
              <a:buNone/>
            </a:pPr>
            <a:endParaRPr lang="en-US" dirty="0"/>
          </a:p>
          <a:p>
            <a:pPr>
              <a:buNone/>
            </a:pPr>
            <a:r>
              <a:rPr lang="en-US" dirty="0"/>
              <a:t>Have you ever thought someone sounded unintelligent from the way they spoke—not based on the content of their message but the way in which they said it? What were some of the qualities of their speech that made you think they were uneducated?</a:t>
            </a:r>
          </a:p>
          <a:p>
            <a:pPr>
              <a:buNone/>
            </a:pPr>
            <a:endParaRPr lang="en-US" sz="1800" dirty="0"/>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133333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Exclusion &amp; Language Systems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2400" dirty="0"/>
              <a:t>Linguist John </a:t>
            </a:r>
            <a:r>
              <a:rPr lang="en-US" sz="2400" dirty="0" err="1"/>
              <a:t>Rickford</a:t>
            </a:r>
            <a:r>
              <a:rPr lang="en-US" sz="2400" dirty="0"/>
              <a:t> says, “In language, nothing is ever just random, you can just leave it out or put it in. No, there is a very strict set of rules.” Why is it important to understand that AAL and all language varieties are rule-governed and systematic?</a:t>
            </a:r>
          </a:p>
          <a:p>
            <a:pPr>
              <a:buNone/>
            </a:pPr>
            <a:endParaRPr lang="en-US" dirty="0"/>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402672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Exclusion &amp; Language Systems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2400" dirty="0"/>
              <a:t>Why are certain varieties denounced while others are praised? Why do we associate language varieties with character traits like </a:t>
            </a:r>
            <a:r>
              <a:rPr lang="en-US" sz="2400" i="1" dirty="0"/>
              <a:t>uneducated </a:t>
            </a:r>
            <a:r>
              <a:rPr lang="en-US" sz="2400" dirty="0"/>
              <a:t>or </a:t>
            </a:r>
            <a:r>
              <a:rPr lang="en-US" sz="2400" i="1" dirty="0"/>
              <a:t>smart</a:t>
            </a:r>
            <a:r>
              <a:rPr lang="en-US" sz="2400" dirty="0"/>
              <a:t>? How do the characterizations of certain languages relate to the social and historical situations of the people who speak them? Why are these associations so strong and easy to produce? </a:t>
            </a:r>
          </a:p>
          <a:p>
            <a:pPr>
              <a:buNone/>
            </a:pPr>
            <a:endParaRPr lang="en-US" dirty="0"/>
          </a:p>
          <a:p>
            <a:pPr>
              <a:buNone/>
            </a:pPr>
            <a:endParaRPr lang="en-US" dirty="0"/>
          </a:p>
          <a:p>
            <a:pPr>
              <a:buNone/>
            </a:pPr>
            <a:endParaRPr lang="en-US"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842636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Exclusion &amp; Language Systems</a:t>
            </a:r>
            <a:endParaRPr lang="en" dirty="0"/>
          </a:p>
        </p:txBody>
      </p:sp>
      <p:sp>
        <p:nvSpPr>
          <p:cNvPr id="83" name="Shape 83"/>
          <p:cNvSpPr txBox="1">
            <a:spLocks noGrp="1"/>
          </p:cNvSpPr>
          <p:nvPr>
            <p:ph type="body" idx="1"/>
          </p:nvPr>
        </p:nvSpPr>
        <p:spPr>
          <a:xfrm>
            <a:off x="457175" y="1571122"/>
            <a:ext cx="8229600" cy="2503199"/>
          </a:xfrm>
          <a:prstGeom prst="rect">
            <a:avLst/>
          </a:prstGeom>
        </p:spPr>
        <p:txBody>
          <a:bodyPr lIns="91425" tIns="91425" rIns="91425" bIns="91425" anchor="t" anchorCtr="0">
            <a:noAutofit/>
          </a:bodyPr>
          <a:lstStyle/>
          <a:p>
            <a:pPr>
              <a:buNone/>
            </a:pPr>
            <a:r>
              <a:rPr lang="en-US" sz="2400" dirty="0"/>
              <a:t>How is language used to reproduce stereotypes in the media, in television and films? Think about how certain accents and dialects contribute to stereotypes and caricatures. Can you give an example of a particular character? </a:t>
            </a:r>
          </a:p>
          <a:p>
            <a:pPr>
              <a:buNone/>
            </a:pPr>
            <a:endParaRPr lang="en-US" dirty="0"/>
          </a:p>
          <a:p>
            <a:pPr>
              <a:buNone/>
            </a:pPr>
            <a:endParaRPr lang="en-US"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213955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Exclusion &amp; Language Systems</a:t>
            </a:r>
            <a:endParaRPr lang="en" dirty="0"/>
          </a:p>
        </p:txBody>
      </p:sp>
      <p:sp>
        <p:nvSpPr>
          <p:cNvPr id="83" name="Shape 83"/>
          <p:cNvSpPr txBox="1">
            <a:spLocks noGrp="1"/>
          </p:cNvSpPr>
          <p:nvPr>
            <p:ph type="body" idx="1"/>
          </p:nvPr>
        </p:nvSpPr>
        <p:spPr>
          <a:xfrm>
            <a:off x="457175" y="1571122"/>
            <a:ext cx="8229600" cy="2503199"/>
          </a:xfrm>
          <a:prstGeom prst="rect">
            <a:avLst/>
          </a:prstGeom>
        </p:spPr>
        <p:txBody>
          <a:bodyPr lIns="91425" tIns="91425" rIns="91425" bIns="91425" anchor="t" anchorCtr="0">
            <a:noAutofit/>
          </a:bodyPr>
          <a:lstStyle/>
          <a:p>
            <a:pPr>
              <a:buNone/>
            </a:pPr>
            <a:r>
              <a:rPr lang="en-US" dirty="0"/>
              <a:t>Some speakers grow up learning and speaking a variety of English that is considered mainstream or standard while others grow up learning a variety that is considered non-standard and carries many negative associations. Why is it important to acknowledge the language privilege experienced by people who speak a standardized variety? What advantages do native speakers of standard varieties have? In school? In the job force? In access to services or opportunities? </a:t>
            </a:r>
          </a:p>
          <a:p>
            <a:pPr>
              <a:buNone/>
            </a:pPr>
            <a:endParaRPr lang="en-US" dirty="0"/>
          </a:p>
          <a:p>
            <a:pPr>
              <a:buNone/>
            </a:pPr>
            <a:endParaRPr lang="en-US" dirty="0"/>
          </a:p>
          <a:p>
            <a:pPr>
              <a:buNone/>
            </a:pPr>
            <a:endParaRPr lang="en-US"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722726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Exclusion &amp; Language Systems</a:t>
            </a:r>
            <a:endParaRPr lang="en" dirty="0"/>
          </a:p>
        </p:txBody>
      </p:sp>
      <p:sp>
        <p:nvSpPr>
          <p:cNvPr id="83" name="Shape 83"/>
          <p:cNvSpPr txBox="1">
            <a:spLocks noGrp="1"/>
          </p:cNvSpPr>
          <p:nvPr>
            <p:ph type="body" idx="1"/>
          </p:nvPr>
        </p:nvSpPr>
        <p:spPr>
          <a:xfrm>
            <a:off x="457175" y="1571122"/>
            <a:ext cx="8229600" cy="2503199"/>
          </a:xfrm>
          <a:prstGeom prst="rect">
            <a:avLst/>
          </a:prstGeom>
        </p:spPr>
        <p:txBody>
          <a:bodyPr lIns="91425" tIns="91425" rIns="91425" bIns="91425" anchor="t" anchorCtr="0">
            <a:noAutofit/>
          </a:bodyPr>
          <a:lstStyle/>
          <a:p>
            <a:pPr>
              <a:buNone/>
            </a:pPr>
            <a:r>
              <a:rPr lang="en-US" dirty="0"/>
              <a:t>Keith Cross poses the question “What does Standard English accomplish that these so-called versions of substandard English don’t accomplish in terms of communication?” What do you think? Are the language varieties themselves keeping certain people from opportunities? Or is it something else?</a:t>
            </a:r>
          </a:p>
          <a:p>
            <a:pPr>
              <a:buNone/>
            </a:pPr>
            <a:endParaRPr lang="en-US" dirty="0"/>
          </a:p>
          <a:p>
            <a:pPr>
              <a:buNone/>
            </a:pPr>
            <a:endParaRPr lang="en-US" dirty="0"/>
          </a:p>
          <a:p>
            <a:pPr>
              <a:buNone/>
            </a:pPr>
            <a:endParaRPr lang="en-US"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861933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Exclusion &amp; Language Systems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1600" dirty="0"/>
              <a:t>Just as you can have racial or gender discrimination, you can have linguistic discrimination against people for the way they speak. What are some ways linguistic discrimination affects people? Why do you think it is so difficult to combat linguistic discrimination? How do you think people feel when they are repeatedly told their dialect is inferior?</a:t>
            </a:r>
          </a:p>
          <a:p>
            <a:pPr>
              <a:buNone/>
            </a:pPr>
            <a:endParaRPr lang="en-US" sz="1600" dirty="0"/>
          </a:p>
          <a:p>
            <a:pPr>
              <a:buNone/>
            </a:pPr>
            <a:r>
              <a:rPr lang="en-US" sz="1600" dirty="0"/>
              <a:t>Do you think it would be appropriate for students to study AAL and other non-standard varieties in the classroom? What are some possible benefits of learning the grammar of a language variety different than your own? </a:t>
            </a:r>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35"/>
          <p:cNvSpPr/>
          <p:nvPr/>
        </p:nvSpPr>
        <p:spPr>
          <a:xfrm>
            <a:off x="4289879" y="494620"/>
            <a:ext cx="492436" cy="378450"/>
          </a:xfrm>
          <a:custGeom>
            <a:avLst/>
            <a:gdLst/>
            <a:ahLst/>
            <a:cxnLst/>
            <a:rect l="0" t="0" r="0" b="0"/>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643830" y="3951453"/>
            <a:ext cx="7856290" cy="738664"/>
          </a:xfrm>
          <a:prstGeom prst="rect">
            <a:avLst/>
          </a:prstGeom>
        </p:spPr>
        <p:txBody>
          <a:bodyPr wrap="square">
            <a:spAutoFit/>
          </a:bodyPr>
          <a:lstStyle/>
          <a:p>
            <a:r>
              <a:rPr lang="en-US" dirty="0">
                <a:solidFill>
                  <a:schemeClr val="accent2"/>
                </a:solidFill>
                <a:latin typeface="Walter Turncoat" panose="020B0604020202020204" charset="0"/>
                <a:ea typeface="Walter Turncoat" panose="020B0604020202020204" charset="0"/>
              </a:rPr>
              <a:t>        The word </a:t>
            </a:r>
            <a:r>
              <a:rPr lang="en-US" i="1" dirty="0">
                <a:solidFill>
                  <a:schemeClr val="accent2"/>
                </a:solidFill>
                <a:latin typeface="Walter Turncoat" panose="020B0604020202020204" charset="0"/>
                <a:ea typeface="Walter Turncoat" panose="020B0604020202020204" charset="0"/>
              </a:rPr>
              <a:t>Ebonics </a:t>
            </a:r>
            <a:r>
              <a:rPr lang="en-US" dirty="0">
                <a:solidFill>
                  <a:schemeClr val="accent2"/>
                </a:solidFill>
                <a:latin typeface="Walter Turncoat" panose="020B0604020202020204" charset="0"/>
                <a:ea typeface="Walter Turncoat" panose="020B0604020202020204" charset="0"/>
              </a:rPr>
              <a:t>was coined by African American social psychologist Robert Williams in 1973 at a conference on “Cognitive and Language Development of the Black Child”. It is a blend of the words </a:t>
            </a:r>
            <a:r>
              <a:rPr lang="en-US" i="1" dirty="0">
                <a:solidFill>
                  <a:schemeClr val="accent2"/>
                </a:solidFill>
                <a:latin typeface="Walter Turncoat" panose="020B0604020202020204" charset="0"/>
                <a:ea typeface="Walter Turncoat" panose="020B0604020202020204" charset="0"/>
              </a:rPr>
              <a:t>ebony </a:t>
            </a:r>
            <a:r>
              <a:rPr lang="en-US" dirty="0">
                <a:solidFill>
                  <a:schemeClr val="accent2"/>
                </a:solidFill>
                <a:latin typeface="Walter Turncoat" panose="020B0604020202020204" charset="0"/>
                <a:ea typeface="Walter Turncoat" panose="020B0604020202020204" charset="0"/>
              </a:rPr>
              <a:t>(black) and </a:t>
            </a:r>
            <a:r>
              <a:rPr lang="en-US" i="1" dirty="0">
                <a:solidFill>
                  <a:schemeClr val="accent2"/>
                </a:solidFill>
                <a:latin typeface="Walter Turncoat" panose="020B0604020202020204" charset="0"/>
                <a:ea typeface="Walter Turncoat" panose="020B0604020202020204" charset="0"/>
              </a:rPr>
              <a:t>phonics </a:t>
            </a:r>
            <a:r>
              <a:rPr lang="en-US" dirty="0">
                <a:solidFill>
                  <a:schemeClr val="accent2"/>
                </a:solidFill>
                <a:latin typeface="Walter Turncoat" panose="020B0604020202020204" charset="0"/>
                <a:ea typeface="Walter Turncoat" panose="020B0604020202020204" charset="0"/>
              </a:rPr>
              <a:t>(the science of speech sounds). </a:t>
            </a:r>
            <a:endParaRPr lang="en-US" sz="1600" dirty="0">
              <a:solidFill>
                <a:schemeClr val="accent2"/>
              </a:solidFill>
              <a:effectLst/>
              <a:latin typeface="Walter Turncoat" panose="020B0604020202020204" charset="0"/>
              <a:ea typeface="Walter Turncoat" panose="020B0604020202020204" charset="0"/>
            </a:endParaRPr>
          </a:p>
        </p:txBody>
      </p:sp>
      <p:grpSp>
        <p:nvGrpSpPr>
          <p:cNvPr id="7" name="Shape 392"/>
          <p:cNvGrpSpPr/>
          <p:nvPr/>
        </p:nvGrpSpPr>
        <p:grpSpPr>
          <a:xfrm>
            <a:off x="536895" y="4041670"/>
            <a:ext cx="570451" cy="125785"/>
            <a:chOff x="271125" y="812725"/>
            <a:chExt cx="766525" cy="221725"/>
          </a:xfrm>
          <a:solidFill>
            <a:schemeClr val="accent2"/>
          </a:solidFill>
        </p:grpSpPr>
        <p:sp>
          <p:nvSpPr>
            <p:cNvPr id="8" name="Shape 393"/>
            <p:cNvSpPr/>
            <p:nvPr/>
          </p:nvSpPr>
          <p:spPr>
            <a:xfrm>
              <a:off x="271125" y="921200"/>
              <a:ext cx="695775" cy="70775"/>
            </a:xfrm>
            <a:custGeom>
              <a:avLst/>
              <a:gdLst/>
              <a:ahLst/>
              <a:cxnLst/>
              <a:rect l="0" t="0" r="0" b="0"/>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9" name="Shape 394"/>
            <p:cNvSpPr/>
            <p:nvPr/>
          </p:nvSpPr>
          <p:spPr>
            <a:xfrm>
              <a:off x="858375" y="812725"/>
              <a:ext cx="179275" cy="221725"/>
            </a:xfrm>
            <a:custGeom>
              <a:avLst/>
              <a:gdLst/>
              <a:ahLst/>
              <a:cxnLst/>
              <a:rect l="0" t="0" r="0" b="0"/>
              <a:pathLst>
                <a:path w="7171" h="8869" extrusionOk="0">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grpFill/>
            <a:ln>
              <a:noFill/>
            </a:ln>
          </p:spPr>
          <p:txBody>
            <a:bodyPr lIns="91425" tIns="91425" rIns="91425" bIns="91425" anchor="ctr" anchorCtr="0">
              <a:noAutofit/>
            </a:bodyPr>
            <a:lstStyle/>
            <a:p>
              <a:pPr lvl="0">
                <a:spcBef>
                  <a:spcPts val="0"/>
                </a:spcBef>
                <a:buNone/>
              </a:pPr>
              <a:endParaRPr/>
            </a:p>
          </p:txBody>
        </p:sp>
      </p:grpSp>
    </p:spTree>
    <p:extLst>
      <p:ext uri="{BB962C8B-B14F-4D97-AF65-F5344CB8AC3E}">
        <p14:creationId xmlns:p14="http://schemas.microsoft.com/office/powerpoint/2010/main" val="1219940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the Imprint of History</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How would you feel if you could no longer speak your first language or be around others who spoke it? What would you do?</a:t>
            </a:r>
          </a:p>
          <a:p>
            <a:pPr>
              <a:buNone/>
            </a:pPr>
            <a:r>
              <a:rPr lang="en-US" dirty="0"/>
              <a:t> </a:t>
            </a:r>
          </a:p>
          <a:p>
            <a:pPr>
              <a:buNone/>
            </a:pPr>
            <a:r>
              <a:rPr lang="en-US" dirty="0"/>
              <a:t>Have you ever been to a non-English speaking country where you spoke little or none of the native language? How did you go about trying to communicate? What strategies were successful? </a:t>
            </a:r>
          </a:p>
          <a:p>
            <a:pPr>
              <a:buNone/>
            </a:pPr>
            <a:r>
              <a:rPr lang="en-US" dirty="0"/>
              <a:t> </a:t>
            </a:r>
          </a:p>
          <a:p>
            <a:pPr>
              <a:buNone/>
            </a:pPr>
            <a:r>
              <a:rPr lang="en-US" dirty="0"/>
              <a:t>In what ways do you think learning to read and write has influenced your spoken language? Have you ever seen a word or phrase written and realized it was different than what you thought it was?</a:t>
            </a: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0"/>
          <p:cNvSpPr/>
          <p:nvPr/>
        </p:nvSpPr>
        <p:spPr>
          <a:xfrm>
            <a:off x="4345980" y="520315"/>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112120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1026" name="Picture 2" descr="Image result for justice clarence thomas yo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175" y="215742"/>
            <a:ext cx="1421933" cy="1741397"/>
          </a:xfrm>
          <a:prstGeom prst="ellipse">
            <a:avLst/>
          </a:prstGeom>
          <a:gradFill>
            <a:gsLst>
              <a:gs pos="0">
                <a:schemeClr val="accent1">
                  <a:lumMod val="5000"/>
                  <a:lumOff val="9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softEdge rad="112500"/>
          </a:effectLst>
        </p:spPr>
      </p:pic>
      <p:sp>
        <p:nvSpPr>
          <p:cNvPr id="82" name="Shape 82"/>
          <p:cNvSpPr txBox="1">
            <a:spLocks noGrp="1"/>
          </p:cNvSpPr>
          <p:nvPr>
            <p:ph type="title"/>
          </p:nvPr>
        </p:nvSpPr>
        <p:spPr>
          <a:xfrm>
            <a:off x="-6025" y="993142"/>
            <a:ext cx="9156000" cy="857400"/>
          </a:xfrm>
          <a:prstGeom prst="rect">
            <a:avLst/>
          </a:prstGeom>
        </p:spPr>
        <p:txBody>
          <a:bodyPr lIns="91425" tIns="91425" rIns="91425" bIns="91425" anchor="t" anchorCtr="0">
            <a:noAutofit/>
          </a:bodyPr>
          <a:lstStyle/>
          <a:p>
            <a:pPr lvl="0">
              <a:spcBef>
                <a:spcPts val="0"/>
              </a:spcBef>
              <a:buNone/>
            </a:pPr>
            <a:r>
              <a:rPr lang="en-US" dirty="0"/>
              <a:t>the Imprint of History</a:t>
            </a:r>
            <a:endParaRPr lang="en" dirty="0"/>
          </a:p>
        </p:txBody>
      </p:sp>
      <p:sp>
        <p:nvSpPr>
          <p:cNvPr id="83" name="Shape 83"/>
          <p:cNvSpPr txBox="1">
            <a:spLocks noGrp="1"/>
          </p:cNvSpPr>
          <p:nvPr>
            <p:ph type="body" idx="1"/>
          </p:nvPr>
        </p:nvSpPr>
        <p:spPr>
          <a:xfrm>
            <a:off x="408964" y="1653316"/>
            <a:ext cx="5624817" cy="2756930"/>
          </a:xfrm>
          <a:prstGeom prst="rect">
            <a:avLst/>
          </a:prstGeom>
        </p:spPr>
        <p:txBody>
          <a:bodyPr lIns="91425" tIns="91425" rIns="91425" bIns="91425" anchor="t" anchorCtr="0">
            <a:noAutofit/>
          </a:bodyPr>
          <a:lstStyle/>
          <a:p>
            <a:pPr>
              <a:buNone/>
            </a:pPr>
            <a:r>
              <a:rPr lang="en-US" dirty="0"/>
              <a:t>When talking about Gullah-</a:t>
            </a:r>
            <a:r>
              <a:rPr lang="en-US" dirty="0" err="1"/>
              <a:t>Geechee</a:t>
            </a:r>
            <a:r>
              <a:rPr lang="en-US" dirty="0"/>
              <a:t>, Dye Scott-</a:t>
            </a:r>
            <a:r>
              <a:rPr lang="en-US" dirty="0" err="1"/>
              <a:t>Rhodan</a:t>
            </a:r>
            <a:r>
              <a:rPr lang="en-US" dirty="0"/>
              <a:t> remarks “some they call it broken language but we say broken to who?” The language has historically faced harsh criticisms calling it “substandard,” “broken English,” or spoken by “uneducated, poor Blacks.” What do you think is the effect of being told your primary language of communication is “broken?” Who decides what is considered broken English and what is considered standard English?</a:t>
            </a:r>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0"/>
          <p:cNvSpPr/>
          <p:nvPr/>
        </p:nvSpPr>
        <p:spPr>
          <a:xfrm>
            <a:off x="4345980" y="520315"/>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6448770" y="1778752"/>
            <a:ext cx="2334502" cy="2893100"/>
          </a:xfrm>
          <a:prstGeom prst="rect">
            <a:avLst/>
          </a:prstGeom>
        </p:spPr>
        <p:txBody>
          <a:bodyPr wrap="square">
            <a:spAutoFit/>
          </a:bodyPr>
          <a:lstStyle/>
          <a:p>
            <a:r>
              <a:rPr lang="en-US" dirty="0">
                <a:solidFill>
                  <a:schemeClr val="accent2"/>
                </a:solidFill>
                <a:latin typeface="Walter Turncoat" panose="020B0604020202020204" charset="0"/>
                <a:ea typeface="Walter Turncoat" panose="020B0604020202020204" charset="0"/>
              </a:rPr>
              <a:t>US Supreme Court Justice Clarence Thomas was raised as a Gullah speaker in coastal Georgia. Though Gullah was his first language, he avoided speaking it in public for fear of being perceived as uneducated. He has cited this as a reason for not speaking much on the Supreme Court bench. </a:t>
            </a:r>
            <a:endParaRPr lang="en-US" sz="1600" dirty="0">
              <a:solidFill>
                <a:schemeClr val="accent2"/>
              </a:solidFill>
              <a:effectLst/>
              <a:latin typeface="Walter Turncoat" panose="020B0604020202020204" charset="0"/>
              <a:ea typeface="Walter Turncoat" panose="020B0604020202020204" charset="0"/>
            </a:endParaRPr>
          </a:p>
        </p:txBody>
      </p:sp>
      <p:sp>
        <p:nvSpPr>
          <p:cNvPr id="7" name="Shape 397"/>
          <p:cNvSpPr/>
          <p:nvPr/>
        </p:nvSpPr>
        <p:spPr>
          <a:xfrm>
            <a:off x="6191076" y="1421842"/>
            <a:ext cx="2718032" cy="3606921"/>
          </a:xfrm>
          <a:custGeom>
            <a:avLst/>
            <a:gdLst/>
            <a:ahLst/>
            <a:cxnLst/>
            <a:rect l="0" t="0" r="0" b="0"/>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chemeClr val="accent2"/>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046389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the Imprint of History</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3200" dirty="0"/>
              <a:t>What can language tell us about history? Why is it important to study and understand the histories of language varieties? </a:t>
            </a:r>
          </a:p>
          <a:p>
            <a:pPr>
              <a:buNone/>
            </a:pPr>
            <a:endParaRPr lang="en-US" dirty="0"/>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0"/>
          <p:cNvSpPr/>
          <p:nvPr/>
        </p:nvSpPr>
        <p:spPr>
          <a:xfrm>
            <a:off x="4345980" y="520315"/>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33730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the Imprint of History</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AAL has been characterized by society as a sign of laziness and ignorance. In the film, linguist Walter Edwards describes the development of AAL thusly, “What they did was to invent new languages, new varieties taking linguistic properties from the surrounding varieties and creating new forms. These are creations of people put in an absolutely horrible set of circumstances and out of that milieu came new language forms.” Does this description change any of your own perceptions of AAL? </a:t>
            </a:r>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0"/>
          <p:cNvSpPr/>
          <p:nvPr/>
        </p:nvSpPr>
        <p:spPr>
          <a:xfrm>
            <a:off x="4345980" y="520315"/>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778786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the Imprint of History</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In the film, Dye Scott-</a:t>
            </a:r>
            <a:r>
              <a:rPr lang="en-US" dirty="0" err="1"/>
              <a:t>Rhodan</a:t>
            </a:r>
            <a:r>
              <a:rPr lang="en-US" dirty="0"/>
              <a:t> describes her experience of growing up in a Gullah-</a:t>
            </a:r>
            <a:r>
              <a:rPr lang="en-US" dirty="0" err="1"/>
              <a:t>Geechee</a:t>
            </a:r>
            <a:r>
              <a:rPr lang="en-US" dirty="0"/>
              <a:t> community where everyone spoke the same way. When she went to college, she realized that people in other regions spoke very differently. Have you ever had a similar experience? How did it make you feel? If not, how do you think you’d feel about your language if you visited a place like the Gullah-</a:t>
            </a:r>
            <a:r>
              <a:rPr lang="en-US" dirty="0" err="1"/>
              <a:t>Geechee</a:t>
            </a:r>
            <a:r>
              <a:rPr lang="en-US" dirty="0"/>
              <a:t> community? </a:t>
            </a:r>
          </a:p>
          <a:p>
            <a:pPr lvl="0" rtl="0">
              <a:spcBef>
                <a:spcPts val="0"/>
              </a:spcBef>
              <a:buNone/>
            </a:pPr>
            <a:endParaRPr dirty="0"/>
          </a:p>
          <a:p>
            <a:pPr lvl="0">
              <a:spcBef>
                <a:spcPts val="0"/>
              </a:spcBef>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0"/>
          <p:cNvSpPr/>
          <p:nvPr/>
        </p:nvSpPr>
        <p:spPr>
          <a:xfrm>
            <a:off x="4345980" y="520315"/>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1427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Migration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1800" dirty="0"/>
              <a:t>Do you think the speech of American English speakers is becoming more similar or more different over time? Are dialects disappearing?</a:t>
            </a:r>
          </a:p>
          <a:p>
            <a:pPr>
              <a:buNone/>
            </a:pPr>
            <a:r>
              <a:rPr lang="en-US" sz="1800" dirty="0"/>
              <a:t> </a:t>
            </a:r>
          </a:p>
          <a:p>
            <a:pPr>
              <a:buNone/>
            </a:pPr>
            <a:r>
              <a:rPr lang="en-US" sz="1800" dirty="0"/>
              <a:t>What do you think about when you hear the words “migration” and “exodus”? What connotations are similar for the two words? How are they used differently? </a:t>
            </a:r>
          </a:p>
          <a:p>
            <a:pPr>
              <a:buNone/>
            </a:pPr>
            <a:r>
              <a:rPr lang="en-US" sz="1800" dirty="0"/>
              <a:t> </a:t>
            </a:r>
          </a:p>
          <a:p>
            <a:pPr>
              <a:buNone/>
            </a:pPr>
            <a:r>
              <a:rPr lang="en-US" sz="1800" dirty="0"/>
              <a:t>What impressions do you have about differences in how Whites and Blacks interacted in the North versus the South during the period of American history in which racial segregation was legal? How would you speculate that these differences shaped AAL in the North and in the South during this period? </a:t>
            </a:r>
          </a:p>
          <a:p>
            <a:pPr>
              <a:buNone/>
            </a:pPr>
            <a:endParaRPr lang="en-US"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3"/>
          <p:cNvSpPr/>
          <p:nvPr/>
        </p:nvSpPr>
        <p:spPr>
          <a:xfrm>
            <a:off x="4328682" y="500635"/>
            <a:ext cx="414829" cy="366420"/>
          </a:xfrm>
          <a:custGeom>
            <a:avLst/>
            <a:gdLst/>
            <a:ahLst/>
            <a:cxnLst/>
            <a:rect l="0" t="0" r="0" b="0"/>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312480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Migration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1800" dirty="0"/>
              <a:t>How have migration trends affected the languages and dialects in the United States? How is the Great Migration related to the development of AAL varieties? What were some of the effects of this mass exodus?</a:t>
            </a:r>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3"/>
          <p:cNvSpPr/>
          <p:nvPr/>
        </p:nvSpPr>
        <p:spPr>
          <a:xfrm>
            <a:off x="4328682" y="500635"/>
            <a:ext cx="414829" cy="366420"/>
          </a:xfrm>
          <a:custGeom>
            <a:avLst/>
            <a:gdLst/>
            <a:ahLst/>
            <a:cxnLst/>
            <a:rect l="0" t="0" r="0" b="0"/>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457200" y="2814999"/>
            <a:ext cx="8229600" cy="1600438"/>
          </a:xfrm>
          <a:prstGeom prst="rect">
            <a:avLst/>
          </a:prstGeom>
        </p:spPr>
        <p:txBody>
          <a:bodyPr wrap="square">
            <a:spAutoFit/>
          </a:bodyPr>
          <a:lstStyle/>
          <a:p>
            <a:r>
              <a:rPr lang="en-US" dirty="0">
                <a:solidFill>
                  <a:schemeClr val="accent2"/>
                </a:solidFill>
                <a:latin typeface="Walter Turncoat" panose="020B0604020202020204" charset="0"/>
                <a:ea typeface="Walter Turncoat" panose="020B0604020202020204" charset="0"/>
              </a:rPr>
              <a:t>South Side activist, educator, and civil rights leader </a:t>
            </a:r>
            <a:r>
              <a:rPr lang="en-US" dirty="0" err="1">
                <a:solidFill>
                  <a:schemeClr val="accent2"/>
                </a:solidFill>
                <a:latin typeface="Walter Turncoat" panose="020B0604020202020204" charset="0"/>
                <a:ea typeface="Walter Turncoat" panose="020B0604020202020204" charset="0"/>
              </a:rPr>
              <a:t>Timuel</a:t>
            </a:r>
            <a:r>
              <a:rPr lang="en-US" dirty="0">
                <a:solidFill>
                  <a:schemeClr val="accent2"/>
                </a:solidFill>
                <a:latin typeface="Walter Turncoat" panose="020B0604020202020204" charset="0"/>
                <a:ea typeface="Walter Turncoat" panose="020B0604020202020204" charset="0"/>
              </a:rPr>
              <a:t> Black is depicted in the film. After surviving the Normandy invasion and the Battle of the Bulge in WWII, Black visited the Buchenwald concentration camp, prompting a lifelong commitment to human rights. Black brought Martin Luther King Jr. to the University of Chicago campus in 1956. He organized Freedom Trains that took thousands of Chicagoans to the March on Washington in 1963, helped end segregation in the Chicago Public Schools, worked as an administrator in the City Colleges of Chicago system, and helped elect the first African American mayor of Chicago. </a:t>
            </a:r>
            <a:endParaRPr lang="en-US" sz="1600" dirty="0">
              <a:solidFill>
                <a:schemeClr val="accent2"/>
              </a:solidFill>
              <a:effectLst/>
              <a:latin typeface="Walter Turncoat" panose="020B0604020202020204" charset="0"/>
              <a:ea typeface="Walter Turncoat" panose="020B0604020202020204" charset="0"/>
            </a:endParaRPr>
          </a:p>
        </p:txBody>
      </p:sp>
      <p:sp>
        <p:nvSpPr>
          <p:cNvPr id="8" name="Shape 45"/>
          <p:cNvSpPr/>
          <p:nvPr/>
        </p:nvSpPr>
        <p:spPr>
          <a:xfrm>
            <a:off x="1166004" y="4440046"/>
            <a:ext cx="6132417" cy="103512"/>
          </a:xfrm>
          <a:custGeom>
            <a:avLst/>
            <a:gdLst/>
            <a:ahLst/>
            <a:cxnLst/>
            <a:rect l="0" t="0" r="0" b="0"/>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2"/>
          </a:solidFill>
          <a:ln>
            <a:noFill/>
          </a:ln>
        </p:spPr>
        <p:txBody>
          <a:bodyPr lIns="91425" tIns="91425" rIns="91425" bIns="91425" anchor="ctr" anchorCtr="0">
            <a:noAutofit/>
          </a:bodyPr>
          <a:lstStyle/>
          <a:p>
            <a:pPr lvl="0">
              <a:spcBef>
                <a:spcPts val="0"/>
              </a:spcBef>
              <a:buNone/>
            </a:pPr>
            <a:endParaRPr/>
          </a:p>
        </p:txBody>
      </p:sp>
      <p:pic>
        <p:nvPicPr>
          <p:cNvPr id="4098" name="Picture 2" descr="Image result for timuel black"/>
          <p:cNvPicPr>
            <a:picLocks noChangeAspect="1" noChangeArrowheads="1"/>
          </p:cNvPicPr>
          <p:nvPr/>
        </p:nvPicPr>
        <p:blipFill rotWithShape="1">
          <a:blip r:embed="rId3">
            <a:extLst>
              <a:ext uri="{28A0092B-C50C-407E-A947-70E740481C1C}">
                <a14:useLocalDpi xmlns:a14="http://schemas.microsoft.com/office/drawing/2010/main" val="0"/>
              </a:ext>
            </a:extLst>
          </a:blip>
          <a:srcRect b="22653"/>
          <a:stretch/>
        </p:blipFill>
        <p:spPr bwMode="auto">
          <a:xfrm>
            <a:off x="5658105" y="334926"/>
            <a:ext cx="2924946" cy="11913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618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Migration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2800" dirty="0"/>
              <a:t>What are some reasons that people believe language is homogenizing and dialects are disappearing? What factors have contributed to the continued divergence of AAL varieties from other European American varieties? </a:t>
            </a:r>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3"/>
          <p:cNvSpPr/>
          <p:nvPr/>
        </p:nvSpPr>
        <p:spPr>
          <a:xfrm>
            <a:off x="4328682" y="500635"/>
            <a:ext cx="414829" cy="366420"/>
          </a:xfrm>
          <a:custGeom>
            <a:avLst/>
            <a:gdLst/>
            <a:ahLst/>
            <a:cxnLst/>
            <a:rect l="0" t="0" r="0" b="0"/>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069634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Migration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Do you think that having different languages and different dialects divides people in the United States? In other countries? Would a global language, common to us all, be good or bad for people? Explain.</a:t>
            </a:r>
          </a:p>
          <a:p>
            <a:pPr>
              <a:buNone/>
            </a:pPr>
            <a:r>
              <a:rPr lang="en-US" dirty="0"/>
              <a:t> </a:t>
            </a:r>
          </a:p>
          <a:p>
            <a:pPr>
              <a:buNone/>
            </a:pPr>
            <a:r>
              <a:rPr lang="en-US" dirty="0"/>
              <a:t>Can you think of any cultural or artistic movements brought about or influenced by the linguistic and cultural isolation of the urban centers created during the Great Migration? </a:t>
            </a:r>
            <a:r>
              <a:rPr lang="en-US" i="1" dirty="0"/>
              <a:t>Hint: think about musical and literary movements. </a:t>
            </a:r>
            <a:endParaRPr lang="en-US"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3"/>
          <p:cNvSpPr/>
          <p:nvPr/>
        </p:nvSpPr>
        <p:spPr>
          <a:xfrm>
            <a:off x="4328682" y="500635"/>
            <a:ext cx="414829" cy="366420"/>
          </a:xfrm>
          <a:custGeom>
            <a:avLst/>
            <a:gdLst/>
            <a:ahLst/>
            <a:cxnLst/>
            <a:rect l="0" t="0" r="0" b="0"/>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238976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Skills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What is the first thing that comes to mind when you hear the phrase “language skills?” Do you think about academic qualities, artistic abilities, multilingualism, a particular person? Which skill do you personally value and why?</a:t>
            </a:r>
          </a:p>
          <a:p>
            <a:pPr>
              <a:buNone/>
            </a:pPr>
            <a:endParaRPr lang="en-US" dirty="0"/>
          </a:p>
          <a:p>
            <a:pPr>
              <a:buNone/>
            </a:pPr>
            <a:r>
              <a:rPr lang="en-US" dirty="0"/>
              <a:t>Do you consider Hip Hop to be an art form? Why or why not? If we assume it is an art form, what sorts of things typify it? </a:t>
            </a:r>
          </a:p>
          <a:p>
            <a:pPr>
              <a:buNone/>
            </a:pPr>
            <a:endParaRPr lang="en-US" sz="1800" dirty="0"/>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1"/>
          <p:cNvSpPr/>
          <p:nvPr/>
        </p:nvSpPr>
        <p:spPr>
          <a:xfrm>
            <a:off x="4378413" y="506754"/>
            <a:ext cx="315367" cy="354182"/>
          </a:xfrm>
          <a:custGeom>
            <a:avLst/>
            <a:gdLst/>
            <a:ahLst/>
            <a:cxnLst/>
            <a:rect l="0" t="0" r="0" b="0"/>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471331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Skills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2400" dirty="0"/>
              <a:t>What types of language skills are valued or privileged by American society in general? By the current education system? Which ones are overlooked? Are there any skills associated with Hip Hop that might be translatable to the classroom? </a:t>
            </a:r>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1"/>
          <p:cNvSpPr/>
          <p:nvPr/>
        </p:nvSpPr>
        <p:spPr>
          <a:xfrm>
            <a:off x="4378413" y="506754"/>
            <a:ext cx="315367" cy="354182"/>
          </a:xfrm>
          <a:custGeom>
            <a:avLst/>
            <a:gdLst/>
            <a:ahLst/>
            <a:cxnLst/>
            <a:rect l="0" t="0" r="0" b="0"/>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642968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Skills</a:t>
            </a:r>
            <a:endParaRPr lang="en" dirty="0"/>
          </a:p>
        </p:txBody>
      </p:sp>
      <p:sp>
        <p:nvSpPr>
          <p:cNvPr id="83" name="Shape 83"/>
          <p:cNvSpPr txBox="1">
            <a:spLocks noGrp="1"/>
          </p:cNvSpPr>
          <p:nvPr>
            <p:ph type="body" idx="1"/>
          </p:nvPr>
        </p:nvSpPr>
        <p:spPr>
          <a:xfrm>
            <a:off x="457175" y="1712001"/>
            <a:ext cx="8229600" cy="2503199"/>
          </a:xfrm>
          <a:prstGeom prst="rect">
            <a:avLst/>
          </a:prstGeom>
        </p:spPr>
        <p:txBody>
          <a:bodyPr lIns="91425" tIns="91425" rIns="91425" bIns="91425" anchor="t" anchorCtr="0">
            <a:noAutofit/>
          </a:bodyPr>
          <a:lstStyle/>
          <a:p>
            <a:pPr>
              <a:buNone/>
            </a:pPr>
            <a:r>
              <a:rPr lang="en-US" dirty="0"/>
              <a:t>Do you know of any other countries where Hip Hop has become popular? Why do you think Hip Hop has become so popular globally? Are there any common themes conveyed by international Hip Hop?</a:t>
            </a:r>
          </a:p>
          <a:p>
            <a:pPr lvl="0" rtl="0">
              <a:spcBef>
                <a:spcPts val="0"/>
              </a:spcBef>
              <a:buNone/>
            </a:pPr>
            <a:endParaRPr sz="1800" dirty="0"/>
          </a:p>
          <a:p>
            <a:pPr lvl="0">
              <a:spcBef>
                <a:spcPts val="0"/>
              </a:spcBef>
              <a:buNone/>
            </a:pPr>
            <a:endParaRPr lang="en" sz="18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1"/>
          <p:cNvSpPr/>
          <p:nvPr/>
        </p:nvSpPr>
        <p:spPr>
          <a:xfrm>
            <a:off x="4378413" y="506754"/>
            <a:ext cx="315367" cy="354182"/>
          </a:xfrm>
          <a:custGeom>
            <a:avLst/>
            <a:gdLst/>
            <a:ahLst/>
            <a:cxnLst/>
            <a:rect l="0" t="0" r="0" b="0"/>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619605" y="3369964"/>
            <a:ext cx="4522137" cy="1384995"/>
          </a:xfrm>
          <a:prstGeom prst="rect">
            <a:avLst/>
          </a:prstGeom>
        </p:spPr>
        <p:txBody>
          <a:bodyPr wrap="square">
            <a:spAutoFit/>
          </a:bodyPr>
          <a:lstStyle/>
          <a:p>
            <a:pPr algn="ctr"/>
            <a:r>
              <a:rPr lang="en-US" dirty="0">
                <a:solidFill>
                  <a:schemeClr val="accent2"/>
                </a:solidFill>
                <a:latin typeface="Walter Turncoat" panose="020B0604020202020204" charset="0"/>
                <a:ea typeface="Walter Turncoat" panose="020B0604020202020204" charset="0"/>
              </a:rPr>
              <a:t>Professor Griff (born Richard Griffin), featured in this section, is a member of the famous and politically charged hip-hop group Public Enemy. Their best-known song “Fight the Power” was written for and featured in Spike Lee’s critically acclaimed film </a:t>
            </a:r>
            <a:r>
              <a:rPr lang="en-US" i="1" dirty="0">
                <a:solidFill>
                  <a:schemeClr val="accent2"/>
                </a:solidFill>
                <a:latin typeface="Walter Turncoat" panose="020B0604020202020204" charset="0"/>
                <a:ea typeface="Walter Turncoat" panose="020B0604020202020204" charset="0"/>
              </a:rPr>
              <a:t>Do the Right Thing. </a:t>
            </a:r>
            <a:endParaRPr lang="en-US" sz="1600" dirty="0">
              <a:solidFill>
                <a:schemeClr val="accent2"/>
              </a:solidFill>
              <a:latin typeface="Walter Turncoat" panose="020B0604020202020204" charset="0"/>
              <a:ea typeface="Walter Turncoat" panose="020B0604020202020204" charset="0"/>
            </a:endParaRPr>
          </a:p>
        </p:txBody>
      </p:sp>
      <p:sp>
        <p:nvSpPr>
          <p:cNvPr id="3" name="Rectangle 2"/>
          <p:cNvSpPr/>
          <p:nvPr/>
        </p:nvSpPr>
        <p:spPr>
          <a:xfrm>
            <a:off x="5304147" y="3451022"/>
            <a:ext cx="3216361" cy="1169551"/>
          </a:xfrm>
          <a:prstGeom prst="rect">
            <a:avLst/>
          </a:prstGeom>
        </p:spPr>
        <p:txBody>
          <a:bodyPr wrap="square">
            <a:spAutoFit/>
          </a:bodyPr>
          <a:lstStyle/>
          <a:p>
            <a:pPr algn="ctr"/>
            <a:r>
              <a:rPr lang="en-US" i="1" dirty="0">
                <a:solidFill>
                  <a:schemeClr val="accent2"/>
                </a:solidFill>
                <a:latin typeface="Walter Turncoat" panose="020B0604020202020204" charset="0"/>
                <a:ea typeface="Walter Turncoat" panose="020B0604020202020204" charset="0"/>
                <a:cs typeface="Segoe UI Symbol" panose="020B0502040204020203" pitchFamily="34" charset="0"/>
              </a:rPr>
              <a:t>♪</a:t>
            </a:r>
            <a:r>
              <a:rPr lang="en-US" i="1" dirty="0">
                <a:solidFill>
                  <a:schemeClr val="accent2"/>
                </a:solidFill>
                <a:latin typeface="Walter Turncoat" panose="020B0604020202020204" charset="0"/>
                <a:ea typeface="Walter Turncoat" panose="020B0604020202020204" charset="0"/>
              </a:rPr>
              <a:t> Our freedom of speech is freedom or death</a:t>
            </a:r>
            <a:endParaRPr lang="en-US" sz="1600" dirty="0">
              <a:solidFill>
                <a:schemeClr val="accent2"/>
              </a:solidFill>
              <a:latin typeface="Walter Turncoat" panose="020B0604020202020204" charset="0"/>
              <a:ea typeface="Walter Turncoat" panose="020B0604020202020204" charset="0"/>
            </a:endParaRPr>
          </a:p>
          <a:p>
            <a:pPr algn="ctr"/>
            <a:r>
              <a:rPr lang="en-US" i="1" dirty="0">
                <a:solidFill>
                  <a:schemeClr val="accent2"/>
                </a:solidFill>
                <a:latin typeface="Walter Turncoat" panose="020B0604020202020204" charset="0"/>
                <a:ea typeface="Walter Turncoat" panose="020B0604020202020204" charset="0"/>
              </a:rPr>
              <a:t>We got to fight the powers that be</a:t>
            </a:r>
            <a:endParaRPr lang="en-US" sz="1600" dirty="0">
              <a:solidFill>
                <a:schemeClr val="accent2"/>
              </a:solidFill>
              <a:latin typeface="Walter Turncoat" panose="020B0604020202020204" charset="0"/>
              <a:ea typeface="Walter Turncoat" panose="020B0604020202020204" charset="0"/>
            </a:endParaRPr>
          </a:p>
          <a:p>
            <a:pPr algn="ctr"/>
            <a:r>
              <a:rPr lang="en-US" i="1" dirty="0" err="1">
                <a:solidFill>
                  <a:schemeClr val="accent2"/>
                </a:solidFill>
                <a:latin typeface="Walter Turncoat" panose="020B0604020202020204" charset="0"/>
                <a:ea typeface="Walter Turncoat" panose="020B0604020202020204" charset="0"/>
              </a:rPr>
              <a:t>Lemme</a:t>
            </a:r>
            <a:r>
              <a:rPr lang="en-US" i="1" dirty="0">
                <a:solidFill>
                  <a:schemeClr val="accent2"/>
                </a:solidFill>
                <a:latin typeface="Walter Turncoat" panose="020B0604020202020204" charset="0"/>
                <a:ea typeface="Walter Turncoat" panose="020B0604020202020204" charset="0"/>
              </a:rPr>
              <a:t> hear you say</a:t>
            </a:r>
            <a:endParaRPr lang="en-US" sz="1600" dirty="0">
              <a:solidFill>
                <a:schemeClr val="accent2"/>
              </a:solidFill>
              <a:latin typeface="Walter Turncoat" panose="020B0604020202020204" charset="0"/>
              <a:ea typeface="Walter Turncoat" panose="020B0604020202020204" charset="0"/>
            </a:endParaRPr>
          </a:p>
          <a:p>
            <a:pPr algn="ctr"/>
            <a:r>
              <a:rPr lang="en-US" i="1" dirty="0">
                <a:solidFill>
                  <a:schemeClr val="accent2"/>
                </a:solidFill>
                <a:latin typeface="Walter Turncoat" panose="020B0604020202020204" charset="0"/>
                <a:ea typeface="Walter Turncoat" panose="020B0604020202020204" charset="0"/>
              </a:rPr>
              <a:t>Fight the power </a:t>
            </a:r>
            <a:r>
              <a:rPr lang="en-US" i="1" dirty="0">
                <a:solidFill>
                  <a:schemeClr val="accent2"/>
                </a:solidFill>
                <a:latin typeface="Walter Turncoat" panose="020B0604020202020204" charset="0"/>
                <a:ea typeface="Walter Turncoat" panose="020B0604020202020204" charset="0"/>
                <a:cs typeface="Segoe UI Symbol" panose="020B0502040204020203" pitchFamily="34" charset="0"/>
              </a:rPr>
              <a:t>♫</a:t>
            </a:r>
            <a:endParaRPr lang="en-US" sz="1600" dirty="0">
              <a:solidFill>
                <a:schemeClr val="accent2"/>
              </a:solidFill>
              <a:latin typeface="Walter Turncoat" panose="020B0604020202020204" charset="0"/>
              <a:ea typeface="Walter Turncoat" panose="020B0604020202020204" charset="0"/>
            </a:endParaRPr>
          </a:p>
        </p:txBody>
      </p:sp>
      <p:pic>
        <p:nvPicPr>
          <p:cNvPr id="7170" name="Picture 2" descr="Image result for public enemy"/>
          <p:cNvPicPr>
            <a:picLocks noChangeAspect="1" noChangeArrowheads="1"/>
          </p:cNvPicPr>
          <p:nvPr/>
        </p:nvPicPr>
        <p:blipFill rotWithShape="1">
          <a:blip r:embed="rId3">
            <a:extLst>
              <a:ext uri="{28A0092B-C50C-407E-A947-70E740481C1C}">
                <a14:useLocalDpi xmlns:a14="http://schemas.microsoft.com/office/drawing/2010/main" val="0"/>
              </a:ext>
            </a:extLst>
          </a:blip>
          <a:srcRect b="20119"/>
          <a:stretch/>
        </p:blipFill>
        <p:spPr bwMode="auto">
          <a:xfrm>
            <a:off x="619605" y="279615"/>
            <a:ext cx="3165858" cy="13404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2" name="Picture 4" descr="Image result for public enem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731" y="275043"/>
            <a:ext cx="3626048" cy="13437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844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Skills</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1400" dirty="0"/>
              <a:t>Martin Luther King Jr. is remembered as one of the greatest speakers of all time. Throughout his speeches, MLK maintained a speech style that included linguistic features marking both his Black and Southern identity. Why is this significant? What can we learn from MLK’s success and his use of AAL and Southern American English features?</a:t>
            </a:r>
          </a:p>
          <a:p>
            <a:pPr>
              <a:buNone/>
            </a:pPr>
            <a:endParaRPr lang="en-US" sz="1200" dirty="0"/>
          </a:p>
          <a:p>
            <a:pPr lvl="0" rtl="0">
              <a:spcBef>
                <a:spcPts val="0"/>
              </a:spcBef>
              <a:buNone/>
            </a:pPr>
            <a:endParaRPr sz="1200" dirty="0"/>
          </a:p>
          <a:p>
            <a:pPr lvl="0">
              <a:spcBef>
                <a:spcPts val="0"/>
              </a:spcBef>
              <a:buNone/>
            </a:pPr>
            <a:endParaRPr lang="en" sz="12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291"/>
          <p:cNvSpPr/>
          <p:nvPr/>
        </p:nvSpPr>
        <p:spPr>
          <a:xfrm>
            <a:off x="4378413" y="506754"/>
            <a:ext cx="315367" cy="354182"/>
          </a:xfrm>
          <a:custGeom>
            <a:avLst/>
            <a:gdLst/>
            <a:ahLst/>
            <a:cxnLst/>
            <a:rect l="0" t="0" r="0" b="0"/>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4571975" y="2469144"/>
            <a:ext cx="3921213" cy="2074414"/>
          </a:xfrm>
          <a:prstGeom prst="rect">
            <a:avLst/>
          </a:prstGeom>
        </p:spPr>
        <p:txBody>
          <a:bodyPr wrap="square">
            <a:spAutoFit/>
          </a:bodyPr>
          <a:lstStyle/>
          <a:p>
            <a:pPr>
              <a:lnSpc>
                <a:spcPct val="115000"/>
              </a:lnSpc>
            </a:pPr>
            <a:r>
              <a:rPr lang="en-US" dirty="0">
                <a:solidFill>
                  <a:schemeClr val="accent2"/>
                </a:solidFill>
                <a:latin typeface="Walter Turncoat" panose="020B0604020202020204" charset="0"/>
                <a:ea typeface="Walter Turncoat" panose="020B0604020202020204" charset="0"/>
              </a:rPr>
              <a:t>Trinity United Church of Christ, featured in the film, is the former church of President Barack Obama and the current church of rapper Common. Reverend Jeremiah Wright was the subject of public scrutiny in 2008 when some of his sermons were published in connection to the campaign of President Barack Obama. </a:t>
            </a:r>
          </a:p>
        </p:txBody>
      </p:sp>
      <p:pic>
        <p:nvPicPr>
          <p:cNvPr id="5126" name="Picture 6" descr="Image result for reverend wright obama"/>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57200" y="2453578"/>
            <a:ext cx="4043996" cy="21055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905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Transformation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Does language change as people do? Can you give an example of how language has changed over time? Can you think of any words or phrases that just recently became popular?</a:t>
            </a:r>
          </a:p>
          <a:p>
            <a:pPr>
              <a:buNone/>
            </a:pPr>
            <a:r>
              <a:rPr lang="en-US" dirty="0"/>
              <a:t> </a:t>
            </a:r>
          </a:p>
          <a:p>
            <a:pPr>
              <a:buNone/>
            </a:pPr>
            <a:r>
              <a:rPr lang="en-US" dirty="0"/>
              <a:t>Can you think of any words or phrases that you use with your peers that your parents wouldn’t understand (or, at least, didn’t use growing up)? </a:t>
            </a:r>
          </a:p>
          <a:p>
            <a:pPr>
              <a:buNone/>
            </a:pPr>
            <a:r>
              <a:rPr lang="en-US" dirty="0"/>
              <a:t> </a:t>
            </a:r>
          </a:p>
          <a:p>
            <a:pPr>
              <a:buNone/>
            </a:pPr>
            <a:r>
              <a:rPr lang="en-US" dirty="0"/>
              <a:t>Can you describe how language differs in urban and rural communities? </a:t>
            </a:r>
          </a:p>
          <a:p>
            <a:pPr>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51"/>
          <p:cNvSpPr/>
          <p:nvPr/>
        </p:nvSpPr>
        <p:spPr>
          <a:xfrm>
            <a:off x="4375222" y="491016"/>
            <a:ext cx="321749" cy="403661"/>
          </a:xfrm>
          <a:custGeom>
            <a:avLst/>
            <a:gdLst/>
            <a:ahLst/>
            <a:cxnLst/>
            <a:rect l="0" t="0" r="0" b="0"/>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378650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Transformation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sz="1800" dirty="0"/>
              <a:t>In the film, Derrick Abyss Graham says “It’s a big divide and it’s between the elders and the youth and what happens is the elders don’t tend to want to understand what the youth are doing and the youth are growing up in a world different than what the elders grew up in.” What are some differences between how younger and older generations speak? Do you think these changes over time are good or bad? </a:t>
            </a:r>
          </a:p>
          <a:p>
            <a:pPr>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51"/>
          <p:cNvSpPr/>
          <p:nvPr/>
        </p:nvSpPr>
        <p:spPr>
          <a:xfrm>
            <a:off x="4375222" y="491016"/>
            <a:ext cx="321749" cy="403661"/>
          </a:xfrm>
          <a:custGeom>
            <a:avLst/>
            <a:gdLst/>
            <a:ahLst/>
            <a:cxnLst/>
            <a:rect l="0" t="0" r="0" b="0"/>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457200" y="3407187"/>
            <a:ext cx="8229600" cy="1318823"/>
          </a:xfrm>
          <a:prstGeom prst="rect">
            <a:avLst/>
          </a:prstGeom>
        </p:spPr>
        <p:txBody>
          <a:bodyPr wrap="square">
            <a:spAutoFit/>
          </a:bodyPr>
          <a:lstStyle/>
          <a:p>
            <a:pPr>
              <a:lnSpc>
                <a:spcPct val="115000"/>
              </a:lnSpc>
            </a:pPr>
            <a:r>
              <a:rPr lang="en-US" dirty="0">
                <a:solidFill>
                  <a:schemeClr val="accent2"/>
                </a:solidFill>
                <a:latin typeface="Walter Turncoat" panose="020B0604020202020204" charset="0"/>
                <a:ea typeface="Walter Turncoat" panose="020B0604020202020204" charset="0"/>
              </a:rPr>
              <a:t>DJ Nabs began his DJing career in Atlanta with WVEE radio before producer Jermaine </a:t>
            </a:r>
            <a:r>
              <a:rPr lang="en-US" dirty="0" err="1">
                <a:solidFill>
                  <a:schemeClr val="accent2"/>
                </a:solidFill>
                <a:latin typeface="Walter Turncoat" panose="020B0604020202020204" charset="0"/>
                <a:ea typeface="Walter Turncoat" panose="020B0604020202020204" charset="0"/>
              </a:rPr>
              <a:t>Dupri</a:t>
            </a:r>
            <a:r>
              <a:rPr lang="en-US" dirty="0">
                <a:solidFill>
                  <a:schemeClr val="accent2"/>
                </a:solidFill>
                <a:latin typeface="Walter Turncoat" panose="020B0604020202020204" charset="0"/>
                <a:ea typeface="Walter Turncoat" panose="020B0604020202020204" charset="0"/>
              </a:rPr>
              <a:t> helped him form a collaboration with Kris </a:t>
            </a:r>
            <a:r>
              <a:rPr lang="en-US" dirty="0" err="1">
                <a:solidFill>
                  <a:schemeClr val="accent2"/>
                </a:solidFill>
                <a:latin typeface="Walter Turncoat" panose="020B0604020202020204" charset="0"/>
                <a:ea typeface="Walter Turncoat" panose="020B0604020202020204" charset="0"/>
              </a:rPr>
              <a:t>Kross</a:t>
            </a:r>
            <a:r>
              <a:rPr lang="en-US" dirty="0">
                <a:solidFill>
                  <a:schemeClr val="accent2"/>
                </a:solidFill>
                <a:latin typeface="Walter Turncoat" panose="020B0604020202020204" charset="0"/>
                <a:ea typeface="Walter Turncoat" panose="020B0604020202020204" charset="0"/>
              </a:rPr>
              <a:t>. Later he became So </a:t>
            </a:r>
            <a:r>
              <a:rPr lang="en-US" dirty="0" err="1">
                <a:solidFill>
                  <a:schemeClr val="accent2"/>
                </a:solidFill>
                <a:latin typeface="Walter Turncoat" panose="020B0604020202020204" charset="0"/>
                <a:ea typeface="Walter Turncoat" panose="020B0604020202020204" charset="0"/>
              </a:rPr>
              <a:t>So</a:t>
            </a:r>
            <a:r>
              <a:rPr lang="en-US" dirty="0">
                <a:solidFill>
                  <a:schemeClr val="accent2"/>
                </a:solidFill>
                <a:latin typeface="Walter Turncoat" panose="020B0604020202020204" charset="0"/>
                <a:ea typeface="Walter Turncoat" panose="020B0604020202020204" charset="0"/>
              </a:rPr>
              <a:t> Def Recordings’ exclusive DJ backing up Da Brat, </a:t>
            </a:r>
            <a:r>
              <a:rPr lang="en-US" dirty="0" err="1">
                <a:solidFill>
                  <a:schemeClr val="accent2"/>
                </a:solidFill>
                <a:latin typeface="Walter Turncoat" panose="020B0604020202020204" charset="0"/>
                <a:ea typeface="Walter Turncoat" panose="020B0604020202020204" charset="0"/>
              </a:rPr>
              <a:t>Xscape</a:t>
            </a:r>
            <a:r>
              <a:rPr lang="en-US" dirty="0">
                <a:solidFill>
                  <a:schemeClr val="accent2"/>
                </a:solidFill>
                <a:latin typeface="Walter Turncoat" panose="020B0604020202020204" charset="0"/>
                <a:ea typeface="Walter Turncoat" panose="020B0604020202020204" charset="0"/>
              </a:rPr>
              <a:t>, Jermaine </a:t>
            </a:r>
            <a:r>
              <a:rPr lang="en-US" dirty="0" err="1">
                <a:solidFill>
                  <a:schemeClr val="accent2"/>
                </a:solidFill>
                <a:latin typeface="Walter Turncoat" panose="020B0604020202020204" charset="0"/>
                <a:ea typeface="Walter Turncoat" panose="020B0604020202020204" charset="0"/>
              </a:rPr>
              <a:t>Dupri</a:t>
            </a:r>
            <a:r>
              <a:rPr lang="en-US" dirty="0">
                <a:solidFill>
                  <a:schemeClr val="accent2"/>
                </a:solidFill>
                <a:latin typeface="Walter Turncoat" panose="020B0604020202020204" charset="0"/>
                <a:ea typeface="Walter Turncoat" panose="020B0604020202020204" charset="0"/>
              </a:rPr>
              <a:t>, and Bow Wow. After years of touring with legendary artists such as Mariah Carey, Ciara, Ludacris, and Michael Jackson, DJ Nabs returned to Atlanta as a full time radio personality on Hot 97.5. </a:t>
            </a:r>
          </a:p>
        </p:txBody>
      </p:sp>
    </p:spTree>
    <p:extLst>
      <p:ext uri="{BB962C8B-B14F-4D97-AF65-F5344CB8AC3E}">
        <p14:creationId xmlns:p14="http://schemas.microsoft.com/office/powerpoint/2010/main" val="1250109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Transformation</a:t>
            </a:r>
            <a:endParaRPr lang="en" dirty="0"/>
          </a:p>
        </p:txBody>
      </p:sp>
      <p:sp>
        <p:nvSpPr>
          <p:cNvPr id="83" name="Shape 83"/>
          <p:cNvSpPr txBox="1">
            <a:spLocks noGrp="1"/>
          </p:cNvSpPr>
          <p:nvPr>
            <p:ph type="body" idx="1"/>
          </p:nvPr>
        </p:nvSpPr>
        <p:spPr>
          <a:xfrm>
            <a:off x="457200" y="1563400"/>
            <a:ext cx="8229600" cy="2503199"/>
          </a:xfrm>
          <a:prstGeom prst="rect">
            <a:avLst/>
          </a:prstGeom>
        </p:spPr>
        <p:txBody>
          <a:bodyPr lIns="91425" tIns="91425" rIns="91425" bIns="91425" anchor="t" anchorCtr="0">
            <a:noAutofit/>
          </a:bodyPr>
          <a:lstStyle/>
          <a:p>
            <a:pPr>
              <a:buNone/>
            </a:pPr>
            <a:r>
              <a:rPr lang="en-US" dirty="0"/>
              <a:t>Why are urban city centers so influential on the current development of AAL varieties? </a:t>
            </a:r>
          </a:p>
          <a:p>
            <a:pPr>
              <a:buNone/>
            </a:pPr>
            <a:endParaRPr lang="en-US" dirty="0"/>
          </a:p>
          <a:p>
            <a:pPr>
              <a:buNone/>
            </a:pPr>
            <a:r>
              <a:rPr lang="en-US" dirty="0"/>
              <a:t>What influence do peer groups have on speech patterns? Why do peer groups have such a strong influence on speech patterns?</a:t>
            </a:r>
          </a:p>
          <a:p>
            <a:pPr>
              <a:buNone/>
            </a:pPr>
            <a:endParaRPr lang="en-US" dirty="0"/>
          </a:p>
          <a:p>
            <a:pPr>
              <a:buNone/>
            </a:pPr>
            <a:r>
              <a:rPr lang="en-US" dirty="0"/>
              <a:t>Do you believe that the older ways of doing things should be changed or should be preserved? Why? Can you think of some language examples of things that have been preserved and some things that are changed?</a:t>
            </a:r>
          </a:p>
          <a:p>
            <a:pPr>
              <a:buNone/>
            </a:pPr>
            <a:endParaRPr lang="en"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51"/>
          <p:cNvSpPr/>
          <p:nvPr/>
        </p:nvSpPr>
        <p:spPr>
          <a:xfrm>
            <a:off x="4375222" y="491016"/>
            <a:ext cx="321749" cy="403661"/>
          </a:xfrm>
          <a:custGeom>
            <a:avLst/>
            <a:gdLst/>
            <a:ahLst/>
            <a:cxnLst/>
            <a:rect l="0" t="0" r="0" b="0"/>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786476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Preview: Legacy</a:t>
            </a:r>
            <a:endParaRPr lang="en" dirty="0"/>
          </a:p>
        </p:txBody>
      </p:sp>
      <p:sp>
        <p:nvSpPr>
          <p:cNvPr id="83" name="Shape 83"/>
          <p:cNvSpPr txBox="1">
            <a:spLocks noGrp="1"/>
          </p:cNvSpPr>
          <p:nvPr>
            <p:ph type="body" idx="1"/>
          </p:nvPr>
        </p:nvSpPr>
        <p:spPr>
          <a:xfrm>
            <a:off x="457175" y="1589745"/>
            <a:ext cx="8229600" cy="2503199"/>
          </a:xfrm>
          <a:prstGeom prst="rect">
            <a:avLst/>
          </a:prstGeom>
        </p:spPr>
        <p:txBody>
          <a:bodyPr lIns="91425" tIns="91425" rIns="91425" bIns="91425" anchor="t" anchorCtr="0">
            <a:noAutofit/>
          </a:bodyPr>
          <a:lstStyle/>
          <a:p>
            <a:pPr>
              <a:buNone/>
            </a:pPr>
            <a:r>
              <a:rPr lang="en-US" dirty="0"/>
              <a:t>Do you think that AAL has influenced the way other cultures in America speak? In what ways?</a:t>
            </a:r>
          </a:p>
          <a:p>
            <a:endParaRPr lang="en-US" dirty="0"/>
          </a:p>
          <a:p>
            <a:pPr>
              <a:buNone/>
            </a:pPr>
            <a:r>
              <a:rPr lang="en-US" dirty="0"/>
              <a:t>Do you think of Hip Hop as a form of art specifically for African Americans or for all cultures? What does it mean that White suburban teens are consistently the nation’s largest consumers of Hip Hop music? </a:t>
            </a:r>
          </a:p>
          <a:p>
            <a:pPr>
              <a:buNone/>
            </a:pPr>
            <a:endParaRPr lang="en-US" sz="24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2"/>
          <p:cNvSpPr/>
          <p:nvPr/>
        </p:nvSpPr>
        <p:spPr>
          <a:xfrm>
            <a:off x="4347838" y="563037"/>
            <a:ext cx="376517" cy="332917"/>
          </a:xfrm>
          <a:custGeom>
            <a:avLst/>
            <a:gdLst/>
            <a:ahLst/>
            <a:cxnLst/>
            <a:rect l="0" t="0" r="0" b="0"/>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024770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Legacy</a:t>
            </a:r>
            <a:endParaRPr lang="en" dirty="0"/>
          </a:p>
        </p:txBody>
      </p:sp>
      <p:sp>
        <p:nvSpPr>
          <p:cNvPr id="83" name="Shape 83"/>
          <p:cNvSpPr txBox="1">
            <a:spLocks noGrp="1"/>
          </p:cNvSpPr>
          <p:nvPr>
            <p:ph type="body" idx="1"/>
          </p:nvPr>
        </p:nvSpPr>
        <p:spPr>
          <a:xfrm>
            <a:off x="457175" y="1589745"/>
            <a:ext cx="8229600" cy="2503199"/>
          </a:xfrm>
          <a:prstGeom prst="rect">
            <a:avLst/>
          </a:prstGeom>
        </p:spPr>
        <p:txBody>
          <a:bodyPr lIns="91425" tIns="91425" rIns="91425" bIns="91425" anchor="t" anchorCtr="0">
            <a:noAutofit/>
          </a:bodyPr>
          <a:lstStyle/>
          <a:p>
            <a:pPr>
              <a:buNone/>
            </a:pPr>
            <a:r>
              <a:rPr lang="en-US" sz="3200" dirty="0"/>
              <a:t>What are some reasons that varieties of AAL will continue to exist?</a:t>
            </a:r>
          </a:p>
          <a:p>
            <a:endParaRPr lang="en-US" sz="3200" dirty="0"/>
          </a:p>
          <a:p>
            <a:pPr>
              <a:buNone/>
            </a:pPr>
            <a:r>
              <a:rPr lang="en-US" sz="3200" dirty="0"/>
              <a:t>What are some benefits of embracing varieties of AAL?</a:t>
            </a:r>
          </a:p>
          <a:p>
            <a:pPr>
              <a:buNone/>
            </a:pPr>
            <a:endParaRPr lang="en-US" sz="3600" dirty="0"/>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2"/>
          <p:cNvSpPr/>
          <p:nvPr/>
        </p:nvSpPr>
        <p:spPr>
          <a:xfrm>
            <a:off x="4347838" y="563037"/>
            <a:ext cx="376517" cy="332917"/>
          </a:xfrm>
          <a:custGeom>
            <a:avLst/>
            <a:gdLst/>
            <a:ahLst/>
            <a:cxnLst/>
            <a:rect l="0" t="0" r="0" b="0"/>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062951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025" y="967975"/>
            <a:ext cx="9156000" cy="857400"/>
          </a:xfrm>
          <a:prstGeom prst="rect">
            <a:avLst/>
          </a:prstGeom>
        </p:spPr>
        <p:txBody>
          <a:bodyPr lIns="91425" tIns="91425" rIns="91425" bIns="91425" anchor="t" anchorCtr="0">
            <a:noAutofit/>
          </a:bodyPr>
          <a:lstStyle/>
          <a:p>
            <a:pPr lvl="0">
              <a:spcBef>
                <a:spcPts val="0"/>
              </a:spcBef>
              <a:buNone/>
            </a:pPr>
            <a:r>
              <a:rPr lang="en-US" dirty="0"/>
              <a:t>Legacy</a:t>
            </a:r>
            <a:endParaRPr lang="en" dirty="0"/>
          </a:p>
        </p:txBody>
      </p:sp>
      <p:sp>
        <p:nvSpPr>
          <p:cNvPr id="83" name="Shape 83"/>
          <p:cNvSpPr txBox="1">
            <a:spLocks noGrp="1"/>
          </p:cNvSpPr>
          <p:nvPr>
            <p:ph type="body" idx="1"/>
          </p:nvPr>
        </p:nvSpPr>
        <p:spPr>
          <a:xfrm>
            <a:off x="457175" y="1589745"/>
            <a:ext cx="8229600" cy="2503199"/>
          </a:xfrm>
          <a:prstGeom prst="rect">
            <a:avLst/>
          </a:prstGeom>
        </p:spPr>
        <p:txBody>
          <a:bodyPr lIns="91425" tIns="91425" rIns="91425" bIns="91425" anchor="t" anchorCtr="0">
            <a:noAutofit/>
          </a:bodyPr>
          <a:lstStyle/>
          <a:p>
            <a:pPr>
              <a:buNone/>
            </a:pPr>
            <a:r>
              <a:rPr lang="en-US" sz="2400" dirty="0"/>
              <a:t>Have any of your opinions or conceptions of “Talking Black” changed after seeing this film? Have you learned anything new about African American Language? About language in general?</a:t>
            </a:r>
          </a:p>
        </p:txBody>
      </p:sp>
      <p:sp>
        <p:nvSpPr>
          <p:cNvPr id="84" name="Shape 84"/>
          <p:cNvSpPr/>
          <p:nvPr/>
        </p:nvSpPr>
        <p:spPr>
          <a:xfrm>
            <a:off x="4141750" y="281249"/>
            <a:ext cx="788694" cy="805192"/>
          </a:xfrm>
          <a:custGeom>
            <a:avLst/>
            <a:gdLst/>
            <a:ahLst/>
            <a:cxnLst/>
            <a:rect l="0" t="0" r="0" b="0"/>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 name="Shape 302"/>
          <p:cNvSpPr/>
          <p:nvPr/>
        </p:nvSpPr>
        <p:spPr>
          <a:xfrm>
            <a:off x="4347838" y="563037"/>
            <a:ext cx="376517" cy="332917"/>
          </a:xfrm>
          <a:custGeom>
            <a:avLst/>
            <a:gdLst/>
            <a:ahLst/>
            <a:cxnLst/>
            <a:rect l="0" t="0" r="0" b="0"/>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 name="Rectangle 1"/>
          <p:cNvSpPr/>
          <p:nvPr/>
        </p:nvSpPr>
        <p:spPr>
          <a:xfrm>
            <a:off x="457175" y="3667410"/>
            <a:ext cx="5600701" cy="1224951"/>
          </a:xfrm>
          <a:prstGeom prst="rect">
            <a:avLst/>
          </a:prstGeom>
        </p:spPr>
        <p:txBody>
          <a:bodyPr wrap="square">
            <a:spAutoFit/>
          </a:bodyPr>
          <a:lstStyle/>
          <a:p>
            <a:pPr>
              <a:lnSpc>
                <a:spcPct val="115000"/>
              </a:lnSpc>
            </a:pPr>
            <a:r>
              <a:rPr lang="en-US" sz="1600" dirty="0">
                <a:solidFill>
                  <a:schemeClr val="accent2"/>
                </a:solidFill>
                <a:latin typeface="Walter Turncoat" panose="020B0604020202020204" charset="0"/>
                <a:ea typeface="Walter Turncoat" panose="020B0604020202020204" charset="0"/>
              </a:rPr>
              <a:t>Sir Mix-a-Lot’s song “Baby Got Back” was the second best-selling song in the U.S. in 1992 after Whitney Houston’s “I Will Always Love You,” selling over 2 million physical copies. </a:t>
            </a:r>
          </a:p>
        </p:txBody>
      </p:sp>
      <p:pic>
        <p:nvPicPr>
          <p:cNvPr id="6146" name="Picture 2" descr="Image result for sir mix a lot"/>
          <p:cNvPicPr>
            <a:picLocks noChangeAspect="1" noChangeArrowheads="1"/>
          </p:cNvPicPr>
          <p:nvPr/>
        </p:nvPicPr>
        <p:blipFill rotWithShape="1">
          <a:blip r:embed="rId3">
            <a:extLst>
              <a:ext uri="{28A0092B-C50C-407E-A947-70E740481C1C}">
                <a14:useLocalDpi xmlns:a14="http://schemas.microsoft.com/office/drawing/2010/main" val="0"/>
              </a:ext>
            </a:extLst>
          </a:blip>
          <a:srcRect b="9482"/>
          <a:stretch/>
        </p:blipFill>
        <p:spPr bwMode="auto">
          <a:xfrm>
            <a:off x="5999488" y="3426465"/>
            <a:ext cx="2745676" cy="15714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748039"/>
      </p:ext>
    </p:extLst>
  </p:cSld>
  <p:clrMapOvr>
    <a:masterClrMapping/>
  </p:clrMapOvr>
</p:sld>
</file>

<file path=ppt/theme/theme1.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4762</TotalTime>
  <Words>2936</Words>
  <Application>Microsoft Office PowerPoint</Application>
  <PresentationFormat>On-screen Show (16:9)</PresentationFormat>
  <Paragraphs>154</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Walter Turncoat</vt:lpstr>
      <vt:lpstr>Segoe UI Symbol</vt:lpstr>
      <vt:lpstr>Sniglet</vt:lpstr>
      <vt:lpstr>Ursula template</vt:lpstr>
      <vt:lpstr>Talking Black in America  </vt:lpstr>
      <vt:lpstr>Preview: Talking Black</vt:lpstr>
      <vt:lpstr>Talking Black</vt:lpstr>
      <vt:lpstr>Talking Black</vt:lpstr>
      <vt:lpstr>Talking Black</vt:lpstr>
      <vt:lpstr>Talking Black</vt:lpstr>
      <vt:lpstr>Preview: Access</vt:lpstr>
      <vt:lpstr>Access</vt:lpstr>
      <vt:lpstr>Access</vt:lpstr>
      <vt:lpstr>Access</vt:lpstr>
      <vt:lpstr>Preview: Exclusion &amp; Language Systems</vt:lpstr>
      <vt:lpstr>Exclusion &amp; Language Systems</vt:lpstr>
      <vt:lpstr>Exclusion &amp; Language Systems</vt:lpstr>
      <vt:lpstr>Exclusion &amp; Language Systems</vt:lpstr>
      <vt:lpstr>Exclusion &amp; Language Systems</vt:lpstr>
      <vt:lpstr>Exclusion &amp; Language Systems</vt:lpstr>
      <vt:lpstr>Exclusion &amp; Language Systems</vt:lpstr>
      <vt:lpstr>Preview: the Imprint of History</vt:lpstr>
      <vt:lpstr>the Imprint of History</vt:lpstr>
      <vt:lpstr>the Imprint of History</vt:lpstr>
      <vt:lpstr>the Imprint of History</vt:lpstr>
      <vt:lpstr>the Imprint of History</vt:lpstr>
      <vt:lpstr>Preview: Migration</vt:lpstr>
      <vt:lpstr>Migration</vt:lpstr>
      <vt:lpstr>Migration</vt:lpstr>
      <vt:lpstr>Migration</vt:lpstr>
      <vt:lpstr>Preview: Skills</vt:lpstr>
      <vt:lpstr>Skills</vt:lpstr>
      <vt:lpstr>Skills</vt:lpstr>
      <vt:lpstr>Skills</vt:lpstr>
      <vt:lpstr>Preview: Transformation</vt:lpstr>
      <vt:lpstr>Transformation</vt:lpstr>
      <vt:lpstr>Transformation</vt:lpstr>
      <vt:lpstr>Preview: Legacy</vt:lpstr>
      <vt:lpstr>Legacy</vt:lpstr>
      <vt:lpstr>Legacy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KellyNoel Waldorf</dc:creator>
  <cp:lastModifiedBy>KellyNoel Waldorf</cp:lastModifiedBy>
  <cp:revision>30</cp:revision>
  <dcterms:modified xsi:type="dcterms:W3CDTF">2017-10-11T00:32:27Z</dcterms:modified>
</cp:coreProperties>
</file>